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57" r:id="rId4"/>
    <p:sldId id="258" r:id="rId5"/>
    <p:sldId id="259" r:id="rId6"/>
    <p:sldId id="281" r:id="rId7"/>
    <p:sldId id="282"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80" r:id="rId22"/>
    <p:sldId id="274" r:id="rId23"/>
    <p:sldId id="275" r:id="rId24"/>
    <p:sldId id="276" r:id="rId25"/>
    <p:sldId id="279" r:id="rId26"/>
  </p:sldIdLst>
  <p:sldSz cx="9144000" cy="5143500" type="screen16x9"/>
  <p:notesSz cx="6858000" cy="9144000"/>
  <p:embeddedFontLst>
    <p:embeddedFont>
      <p:font typeface="Merriweather" panose="00000500000000000000" pitchFamily="2"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409e3a01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409e3a01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409e3a01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409e3a01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409e3a01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409e3a01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409e3a01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a409e3a01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409e3a01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a409e3a01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09e3a0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09e3a0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30812a04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30812a04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Estimated to cost us around $100 per day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30812a041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30812a041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what every visit will look like..</a:t>
            </a:r>
            <a:endParaRPr/>
          </a:p>
          <a:p>
            <a:pPr marL="0" lvl="0" indent="0" algn="l" rtl="0">
              <a:spcBef>
                <a:spcPts val="0"/>
              </a:spcBef>
              <a:spcAft>
                <a:spcPts val="0"/>
              </a:spcAft>
              <a:buNone/>
            </a:pPr>
            <a:endParaRPr/>
          </a:p>
          <a:p>
            <a:pPr marL="0" lvl="0" indent="0" algn="l" rtl="0">
              <a:spcBef>
                <a:spcPts val="0"/>
              </a:spcBef>
              <a:spcAft>
                <a:spcPts val="0"/>
              </a:spcAft>
              <a:buNone/>
            </a:pPr>
            <a:r>
              <a:rPr lang="en"/>
              <a:t>Visits must be requested by the county office- During sign up period - for each quarter</a:t>
            </a:r>
            <a:endParaRPr/>
          </a:p>
          <a:p>
            <a:pPr marL="0" lvl="0" indent="0" algn="l" rtl="0">
              <a:spcBef>
                <a:spcPts val="0"/>
              </a:spcBef>
              <a:spcAft>
                <a:spcPts val="0"/>
              </a:spcAft>
              <a:buNone/>
            </a:pPr>
            <a:endParaRPr/>
          </a:p>
          <a:p>
            <a:pPr marL="0" lvl="0" indent="0" algn="l" rtl="0">
              <a:spcBef>
                <a:spcPts val="0"/>
              </a:spcBef>
              <a:spcAft>
                <a:spcPts val="0"/>
              </a:spcAft>
              <a:buNone/>
            </a:pPr>
            <a:r>
              <a:rPr lang="en"/>
              <a:t>You will be notified at the end of sign up period, and given next steps</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some forms that are collected prior. </a:t>
            </a:r>
            <a:endParaRPr/>
          </a:p>
          <a:p>
            <a:pPr marL="0" lvl="0" indent="0" algn="l" rtl="0">
              <a:spcBef>
                <a:spcPts val="0"/>
              </a:spcBef>
              <a:spcAft>
                <a:spcPts val="0"/>
              </a:spcAft>
              <a:buNone/>
            </a:pPr>
            <a:endParaRPr/>
          </a:p>
          <a:p>
            <a:pPr marL="0" lvl="0" indent="0" algn="l" rtl="0">
              <a:spcBef>
                <a:spcPts val="0"/>
              </a:spcBef>
              <a:spcAft>
                <a:spcPts val="0"/>
              </a:spcAft>
              <a:buNone/>
            </a:pPr>
            <a:r>
              <a:rPr lang="en"/>
              <a:t>School prep - lesson plan starts 1 week out</a:t>
            </a:r>
            <a:endParaRPr/>
          </a:p>
          <a:p>
            <a:pPr marL="0" lvl="0" indent="0" algn="l" rtl="0">
              <a:spcBef>
                <a:spcPts val="0"/>
              </a:spcBef>
              <a:spcAft>
                <a:spcPts val="0"/>
              </a:spcAft>
              <a:buNone/>
            </a:pPr>
            <a:endParaRPr/>
          </a:p>
          <a:p>
            <a:pPr marL="0" lvl="0" indent="0" algn="l" rtl="0">
              <a:spcBef>
                <a:spcPts val="0"/>
              </a:spcBef>
              <a:spcAft>
                <a:spcPts val="0"/>
              </a:spcAft>
              <a:buNone/>
            </a:pPr>
            <a:r>
              <a:rPr lang="en"/>
              <a:t>Visit days are likely anywhere from 2-5 day. </a:t>
            </a:r>
            <a:endParaRPr/>
          </a:p>
          <a:p>
            <a:pPr marL="0" lvl="0" indent="0" algn="l" rtl="0">
              <a:spcBef>
                <a:spcPts val="0"/>
              </a:spcBef>
              <a:spcAft>
                <a:spcPts val="0"/>
              </a:spcAft>
              <a:buNone/>
            </a:pPr>
            <a:endParaRPr/>
          </a:p>
          <a:p>
            <a:pPr marL="0" lvl="0" indent="0" algn="l" rtl="0">
              <a:spcBef>
                <a:spcPts val="0"/>
              </a:spcBef>
              <a:spcAft>
                <a:spcPts val="0"/>
              </a:spcAft>
              <a:buNone/>
            </a:pPr>
            <a:r>
              <a:rPr lang="en"/>
              <a:t>After the visit, the school participate in lesson and send in surveys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30812a041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30812a041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30812a041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30812a041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86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960875f08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960875f0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30812a041_0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930812a041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all have a part to play in staffing teh mobile classroom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30812a041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30812a041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960875f08e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960875f08e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30812a041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930812a041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30812a041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30812a041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30812a041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30812a041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30812a0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930812a0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17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30812a041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30812a04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30812a0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30812a0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409e3a0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a409e3a0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a409e3a01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a409e3a01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4"/>
        <p:cNvGrpSpPr/>
        <p:nvPr/>
      </p:nvGrpSpPr>
      <p:grpSpPr>
        <a:xfrm>
          <a:off x="0" y="0"/>
          <a:ext cx="0" cy="0"/>
          <a:chOff x="0" y="0"/>
          <a:chExt cx="0" cy="0"/>
        </a:xfrm>
      </p:grpSpPr>
      <p:sp>
        <p:nvSpPr>
          <p:cNvPr id="65" name="Google Shape;6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6" name="Google Shape;6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7" name="Google Shape;6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68" name="Google Shape;6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69"/>
        <p:cNvGrpSpPr/>
        <p:nvPr/>
      </p:nvGrpSpPr>
      <p:grpSpPr>
        <a:xfrm>
          <a:off x="0" y="0"/>
          <a:ext cx="0" cy="0"/>
          <a:chOff x="0" y="0"/>
          <a:chExt cx="0" cy="0"/>
        </a:xfrm>
      </p:grpSpPr>
      <p:sp>
        <p:nvSpPr>
          <p:cNvPr id="70" name="Google Shape;7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1" name="Google Shape;7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72" name="Google Shape;7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77" name="Google Shape;7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78" name="Google Shape;7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9" name="Google Shape;7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0" name="Google Shape;8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4" name="Google Shape;8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5" name="Google Shape;8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6" name="Google Shape;8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4" name="Google Shape;9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95" name="Google Shape;9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 name="Google Shape;9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2" name="Google Shape;10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03" name="Google Shape;10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08" name="Google Shape;10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11" name="Google Shape;11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63" name="Google Shape;6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8.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73125" y="121875"/>
            <a:ext cx="8863200" cy="11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Presentation for Interested Organizations</a:t>
            </a:r>
            <a:endParaRPr b="1"/>
          </a:p>
        </p:txBody>
      </p:sp>
      <p:pic>
        <p:nvPicPr>
          <p:cNvPr id="120" name="Google Shape;120;p25"/>
          <p:cNvPicPr preferRelativeResize="0"/>
          <p:nvPr/>
        </p:nvPicPr>
        <p:blipFill>
          <a:blip r:embed="rId3">
            <a:alphaModFix/>
          </a:blip>
          <a:stretch>
            <a:fillRect/>
          </a:stretch>
        </p:blipFill>
        <p:spPr>
          <a:xfrm>
            <a:off x="189799" y="1704900"/>
            <a:ext cx="4981652" cy="184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Students act as a grocery store clerk and learn how to recognize Georgia grown food products with a UPC scanner learning activity </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UPC Scan Gun and Checkout Video Game</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Lessons Learned: </a:t>
            </a:r>
            <a:r>
              <a:rPr lang="en" sz="1200">
                <a:solidFill>
                  <a:srgbClr val="000000"/>
                </a:solidFill>
                <a:latin typeface="Merriweather"/>
                <a:ea typeface="Merriweather"/>
                <a:cs typeface="Merriweather"/>
                <a:sym typeface="Merriweather"/>
              </a:rPr>
              <a:t>Students learn fun facts about Georgia grown products include: pecans, peaches, blueberries, cucumbers, bell peppers, corn, watermelon and onions </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Agricultural Commodity Commission for Vegetables, ACC for Pecans, Georgia Peach Commission, Georgia Blueberry Commission </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graphical user interface">
            <a:extLst>
              <a:ext uri="{FF2B5EF4-FFF2-40B4-BE49-F238E27FC236}">
                <a16:creationId xmlns:a16="http://schemas.microsoft.com/office/drawing/2014/main" id="{F9CFEFA2-9853-4FCC-5C71-6400DD2B63A4}"/>
              </a:ext>
            </a:extLst>
          </p:cNvPr>
          <p:cNvPicPr>
            <a:picLocks noChangeAspect="1"/>
          </p:cNvPicPr>
          <p:nvPr/>
        </p:nvPicPr>
        <p:blipFill>
          <a:blip r:embed="rId3"/>
          <a:stretch>
            <a:fillRect/>
          </a:stretch>
        </p:blipFill>
        <p:spPr>
          <a:xfrm>
            <a:off x="565515" y="232558"/>
            <a:ext cx="3122821" cy="46783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Students explore the cycles of cotton production with a video spinner that allows the scenes to be played in reverse, sped up or slowed down. Cotton materials are compared side by side to petroleum-based products. </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Video Spinner. Turn a dial to play the video in reverse, fast forward, etc.  </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 Learned: </a:t>
            </a:r>
            <a:r>
              <a:rPr lang="en" sz="1200">
                <a:solidFill>
                  <a:srgbClr val="000000"/>
                </a:solidFill>
                <a:latin typeface="Merriweather"/>
                <a:ea typeface="Merriweather"/>
                <a:cs typeface="Merriweather"/>
                <a:sym typeface="Merriweather"/>
              </a:rPr>
              <a:t>Cotton vs. polyester, byproducts of cotton, how cotton is grown, harvested and produced.</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Georgia Cotton Commission </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text">
            <a:extLst>
              <a:ext uri="{FF2B5EF4-FFF2-40B4-BE49-F238E27FC236}">
                <a16:creationId xmlns:a16="http://schemas.microsoft.com/office/drawing/2014/main" id="{73E90EFD-1B32-59C5-DD36-3A02D938A390}"/>
              </a:ext>
            </a:extLst>
          </p:cNvPr>
          <p:cNvPicPr>
            <a:picLocks noChangeAspect="1"/>
          </p:cNvPicPr>
          <p:nvPr/>
        </p:nvPicPr>
        <p:blipFill>
          <a:blip r:embed="rId3"/>
          <a:stretch>
            <a:fillRect/>
          </a:stretch>
        </p:blipFill>
        <p:spPr>
          <a:xfrm>
            <a:off x="619303" y="376453"/>
            <a:ext cx="2930721" cy="43905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An animated learning game where students experience the job responsibilities of typical industry careers and get the option of exploring both beef and dairy industries.  </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Video Game with Touchscreen </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Lessons Learned: </a:t>
            </a:r>
            <a:r>
              <a:rPr lang="en" sz="1200">
                <a:solidFill>
                  <a:srgbClr val="000000"/>
                </a:solidFill>
                <a:latin typeface="Merriweather"/>
                <a:ea typeface="Merriweather"/>
                <a:cs typeface="Merriweather"/>
                <a:sym typeface="Merriweather"/>
              </a:rPr>
              <a:t>Careers in the beef and dairy industry, how an animal is raised, what they are fed and what they become</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Agricultural Commodity Commission for Beef, Georgia Cattlemen's Association, Georgia Cattlemen’s Foundation, Georgia Beef Board</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Graphical user interface, website&#10;&#10;Description automatically generated">
            <a:extLst>
              <a:ext uri="{FF2B5EF4-FFF2-40B4-BE49-F238E27FC236}">
                <a16:creationId xmlns:a16="http://schemas.microsoft.com/office/drawing/2014/main" id="{F7C903DC-C844-CE36-93AF-A2F8029A6CE1}"/>
              </a:ext>
            </a:extLst>
          </p:cNvPr>
          <p:cNvPicPr>
            <a:picLocks noChangeAspect="1"/>
          </p:cNvPicPr>
          <p:nvPr/>
        </p:nvPicPr>
        <p:blipFill>
          <a:blip r:embed="rId3"/>
          <a:stretch>
            <a:fillRect/>
          </a:stretch>
        </p:blipFill>
        <p:spPr>
          <a:xfrm>
            <a:off x="650040" y="514595"/>
            <a:ext cx="2884615" cy="4321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A comprehensive learning game experience where students engineer a poultry house and must successfully raise hundreds of chickens</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Video Game with Touchscreen</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Lessons Learned: </a:t>
            </a:r>
            <a:r>
              <a:rPr lang="en" sz="1200">
                <a:solidFill>
                  <a:srgbClr val="000000"/>
                </a:solidFill>
                <a:latin typeface="Merriweather"/>
                <a:ea typeface="Merriweather"/>
                <a:cs typeface="Merriweather"/>
                <a:sym typeface="Merriweather"/>
              </a:rPr>
              <a:t>How to engineer a poultry house, how chickens are raised and cared for, and what they are fed</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Fieldale Farms (Springer Mountain)</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text">
            <a:extLst>
              <a:ext uri="{FF2B5EF4-FFF2-40B4-BE49-F238E27FC236}">
                <a16:creationId xmlns:a16="http://schemas.microsoft.com/office/drawing/2014/main" id="{8B38D177-7CBD-F936-01B2-7EAABF9E9A20}"/>
              </a:ext>
            </a:extLst>
          </p:cNvPr>
          <p:cNvPicPr>
            <a:picLocks noChangeAspect="1"/>
          </p:cNvPicPr>
          <p:nvPr/>
        </p:nvPicPr>
        <p:blipFill>
          <a:blip r:embed="rId3"/>
          <a:stretch>
            <a:fillRect/>
          </a:stretch>
        </p:blipFill>
        <p:spPr>
          <a:xfrm>
            <a:off x="626987" y="318895"/>
            <a:ext cx="3007561" cy="45057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body" idx="1"/>
          </p:nvPr>
        </p:nvSpPr>
        <p:spPr>
          <a:xfrm>
            <a:off x="4351250" y="232250"/>
            <a:ext cx="4459800" cy="436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An augmented reality FENDT tractor simulator that allows students to experience the peanut planting, harvesting and post-harvest production</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Tablet on a pull cord - when an image is scanned it takes you through three scenes.. </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 Learned: </a:t>
            </a:r>
            <a:endParaRPr sz="1200">
              <a:solidFill>
                <a:srgbClr val="000000"/>
              </a:solidFill>
              <a:latin typeface="Merriweather"/>
              <a:ea typeface="Merriweather"/>
              <a:cs typeface="Merriweather"/>
              <a:sym typeface="Merriweather"/>
            </a:endParaRPr>
          </a:p>
          <a:p>
            <a:pPr marL="457200" lvl="0" indent="-304800" algn="l" rtl="0">
              <a:spcBef>
                <a:spcPts val="160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Planting season for peanuts &amp; learned the anatomy of a peanut plant. Facts about how much water they need and how long they take to grow</a:t>
            </a:r>
            <a:endParaRPr sz="1200">
              <a:solidFill>
                <a:srgbClr val="000000"/>
              </a:solidFill>
              <a:latin typeface="Merriweather"/>
              <a:ea typeface="Merriweather"/>
              <a:cs typeface="Merriweather"/>
              <a:sym typeface="Merriweather"/>
            </a:endParaRPr>
          </a:p>
          <a:p>
            <a:pPr marL="457200" lvl="0"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Harvesting Process - Drone animation shows the tractor “digger” in the soil with the remaining peanut pods; the tractor combine removes the vines from the peanuts</a:t>
            </a:r>
            <a:endParaRPr sz="1200">
              <a:solidFill>
                <a:srgbClr val="000000"/>
              </a:solidFill>
              <a:latin typeface="Merriweather"/>
              <a:ea typeface="Merriweather"/>
              <a:cs typeface="Merriweather"/>
              <a:sym typeface="Merriweather"/>
            </a:endParaRPr>
          </a:p>
          <a:p>
            <a:pPr marL="457200" lvl="0"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Finished Product - what happens after the peanuts leave the field? How does the peanut get processed to make peanut butter?</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Georgia Peanut Commission &amp; FENDT Tractor/AgCo</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text, indoor, open">
            <a:extLst>
              <a:ext uri="{FF2B5EF4-FFF2-40B4-BE49-F238E27FC236}">
                <a16:creationId xmlns:a16="http://schemas.microsoft.com/office/drawing/2014/main" id="{193B3BEC-9CCF-5012-94D1-17F094642F42}"/>
              </a:ext>
            </a:extLst>
          </p:cNvPr>
          <p:cNvPicPr>
            <a:picLocks noChangeAspect="1"/>
          </p:cNvPicPr>
          <p:nvPr/>
        </p:nvPicPr>
        <p:blipFill>
          <a:blip r:embed="rId3"/>
          <a:stretch>
            <a:fillRect/>
          </a:stretch>
        </p:blipFill>
        <p:spPr>
          <a:xfrm>
            <a:off x="680775" y="393721"/>
            <a:ext cx="2907668" cy="43560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With a byproducts matching learning activity, students learn the surprising outputs that come from trees </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Touchscreen video game</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Lessons Learned: </a:t>
            </a:r>
            <a:r>
              <a:rPr lang="en" sz="1200">
                <a:solidFill>
                  <a:srgbClr val="000000"/>
                </a:solidFill>
                <a:latin typeface="Merriweather"/>
                <a:ea typeface="Merriweather"/>
                <a:cs typeface="Merriweather"/>
                <a:sym typeface="Merriweather"/>
              </a:rPr>
              <a:t>The byproducts of trees</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text, indoor">
            <a:extLst>
              <a:ext uri="{FF2B5EF4-FFF2-40B4-BE49-F238E27FC236}">
                <a16:creationId xmlns:a16="http://schemas.microsoft.com/office/drawing/2014/main" id="{5D5AC97F-6A1F-FD57-BF77-E7A9B1D88CD4}"/>
              </a:ext>
            </a:extLst>
          </p:cNvPr>
          <p:cNvPicPr>
            <a:picLocks noChangeAspect="1"/>
          </p:cNvPicPr>
          <p:nvPr/>
        </p:nvPicPr>
        <p:blipFill>
          <a:blip r:embed="rId3"/>
          <a:stretch>
            <a:fillRect/>
          </a:stretch>
        </p:blipFill>
        <p:spPr>
          <a:xfrm>
            <a:off x="611620" y="324651"/>
            <a:ext cx="2999876" cy="44941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Student explore the vast opportunities in agriculture by taking a career interest survey. They receive their results with a career badge sticker and watch interactive hologram videos to learn from ag professionals </a:t>
            </a:r>
            <a:endParaRPr>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Career Interest Survey on touchscreens + hologram of agricultural careers </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Themes: </a:t>
            </a:r>
            <a:r>
              <a:rPr lang="en" sz="1200">
                <a:solidFill>
                  <a:srgbClr val="000000"/>
                </a:solidFill>
                <a:latin typeface="Merriweather"/>
                <a:ea typeface="Merriweather"/>
                <a:cs typeface="Merriweather"/>
                <a:sym typeface="Merriweather"/>
              </a:rPr>
              <a:t>Careers in Agriculture + Large Animal Veterinarians</a:t>
            </a:r>
            <a:endParaRPr>
              <a:latin typeface="Merriweather"/>
              <a:ea typeface="Merriweather"/>
              <a:cs typeface="Merriweather"/>
              <a:sym typeface="Merriweather"/>
            </a:endParaRPr>
          </a:p>
          <a:p>
            <a:pPr marL="0" lvl="0" indent="0" algn="l" rtl="0">
              <a:spcBef>
                <a:spcPts val="1600"/>
              </a:spcBef>
              <a:spcAft>
                <a:spcPts val="0"/>
              </a:spcAft>
              <a:buNone/>
            </a:pPr>
            <a:r>
              <a:rPr lang="en">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Georgia Veterinary Medicine Association</a:t>
            </a:r>
            <a:endParaRPr>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Graphical user interface, website&#10;&#10;Description automatically generated">
            <a:extLst>
              <a:ext uri="{FF2B5EF4-FFF2-40B4-BE49-F238E27FC236}">
                <a16:creationId xmlns:a16="http://schemas.microsoft.com/office/drawing/2014/main" id="{614A7D71-C701-9244-0760-47D521DCCC1D}"/>
              </a:ext>
            </a:extLst>
          </p:cNvPr>
          <p:cNvPicPr>
            <a:picLocks noChangeAspect="1"/>
          </p:cNvPicPr>
          <p:nvPr/>
        </p:nvPicPr>
        <p:blipFill>
          <a:blip r:embed="rId3"/>
          <a:stretch>
            <a:fillRect/>
          </a:stretch>
        </p:blipFill>
        <p:spPr>
          <a:xfrm>
            <a:off x="657723" y="437889"/>
            <a:ext cx="2938405" cy="44021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91275" y="207025"/>
            <a:ext cx="41217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Cost: </a:t>
            </a:r>
            <a:endParaRPr sz="2600"/>
          </a:p>
          <a:p>
            <a:pPr marL="0" lvl="0" indent="0" algn="l" rtl="0">
              <a:spcBef>
                <a:spcPts val="0"/>
              </a:spcBef>
              <a:spcAft>
                <a:spcPts val="0"/>
              </a:spcAft>
              <a:buNone/>
            </a:pPr>
            <a:r>
              <a:rPr lang="en"/>
              <a:t>Mobile Visit Fee</a:t>
            </a:r>
            <a:endParaRPr/>
          </a:p>
        </p:txBody>
      </p:sp>
      <p:sp>
        <p:nvSpPr>
          <p:cNvPr id="233" name="Google Shape;233;p40"/>
          <p:cNvSpPr/>
          <p:nvPr/>
        </p:nvSpPr>
        <p:spPr>
          <a:xfrm>
            <a:off x="804625" y="1788750"/>
            <a:ext cx="2141700" cy="20940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p>
        </p:txBody>
      </p:sp>
      <p:sp>
        <p:nvSpPr>
          <p:cNvPr id="234" name="Google Shape;234;p40"/>
          <p:cNvSpPr txBox="1">
            <a:spLocks noGrp="1"/>
          </p:cNvSpPr>
          <p:nvPr>
            <p:ph type="subTitle" idx="4294967295"/>
          </p:nvPr>
        </p:nvSpPr>
        <p:spPr>
          <a:xfrm>
            <a:off x="1045375" y="2143825"/>
            <a:ext cx="1660200" cy="105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900"/>
              <a:t>$250 </a:t>
            </a:r>
            <a:endParaRPr sz="4900"/>
          </a:p>
        </p:txBody>
      </p:sp>
      <p:sp>
        <p:nvSpPr>
          <p:cNvPr id="235" name="Google Shape;235;p40"/>
          <p:cNvSpPr txBox="1">
            <a:spLocks noGrp="1"/>
          </p:cNvSpPr>
          <p:nvPr>
            <p:ph type="subTitle" idx="4294967295"/>
          </p:nvPr>
        </p:nvSpPr>
        <p:spPr>
          <a:xfrm>
            <a:off x="1091725" y="2965900"/>
            <a:ext cx="1567500" cy="627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200"/>
              <a:t>per day</a:t>
            </a:r>
            <a:endParaRPr sz="3200"/>
          </a:p>
        </p:txBody>
      </p:sp>
      <p:sp>
        <p:nvSpPr>
          <p:cNvPr id="236" name="Google Shape;236;p40"/>
          <p:cNvSpPr txBox="1">
            <a:spLocks noGrp="1"/>
          </p:cNvSpPr>
          <p:nvPr>
            <p:ph type="subTitle" idx="4294967295"/>
          </p:nvPr>
        </p:nvSpPr>
        <p:spPr>
          <a:xfrm>
            <a:off x="230875" y="4105350"/>
            <a:ext cx="3287400" cy="741900"/>
          </a:xfrm>
          <a:prstGeom prst="rect">
            <a:avLst/>
          </a:prstGeom>
        </p:spPr>
        <p:txBody>
          <a:bodyPr spcFirstLastPara="1" wrap="square" lIns="91425" tIns="91425" rIns="91425" bIns="91425" anchor="t" anchorCtr="0">
            <a:noAutofit/>
          </a:bodyPr>
          <a:lstStyle/>
          <a:p>
            <a:pPr marL="0" lvl="0" indent="0" algn="ctr" rtl="0">
              <a:spcBef>
                <a:spcPts val="1600"/>
              </a:spcBef>
              <a:spcAft>
                <a:spcPts val="1600"/>
              </a:spcAft>
              <a:buNone/>
            </a:pPr>
            <a:endParaRPr sz="2100" dirty="0">
              <a:solidFill>
                <a:srgbClr val="FFFFFF"/>
              </a:solidFill>
            </a:endParaRPr>
          </a:p>
        </p:txBody>
      </p:sp>
      <p:sp>
        <p:nvSpPr>
          <p:cNvPr id="237" name="Google Shape;237;p40"/>
          <p:cNvSpPr/>
          <p:nvPr/>
        </p:nvSpPr>
        <p:spPr>
          <a:xfrm>
            <a:off x="4108975" y="642575"/>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4108975" y="1661325"/>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4108975" y="2680075"/>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4108975" y="3698825"/>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txBox="1">
            <a:spLocks noGrp="1"/>
          </p:cNvSpPr>
          <p:nvPr>
            <p:ph type="title"/>
          </p:nvPr>
        </p:nvSpPr>
        <p:spPr>
          <a:xfrm rot="5400000">
            <a:off x="7061125" y="2258250"/>
            <a:ext cx="3127500" cy="62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4 ways to pay</a:t>
            </a:r>
            <a:endParaRPr b="1">
              <a:solidFill>
                <a:schemeClr val="dk1"/>
              </a:solidFill>
            </a:endParaRPr>
          </a:p>
        </p:txBody>
      </p:sp>
      <p:sp>
        <p:nvSpPr>
          <p:cNvPr id="242" name="Google Shape;242;p40"/>
          <p:cNvSpPr txBox="1">
            <a:spLocks noGrp="1"/>
          </p:cNvSpPr>
          <p:nvPr>
            <p:ph type="body" idx="1"/>
          </p:nvPr>
        </p:nvSpPr>
        <p:spPr>
          <a:xfrm>
            <a:off x="4108975" y="581350"/>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1</a:t>
            </a:r>
            <a:endParaRPr sz="4300" b="1">
              <a:solidFill>
                <a:schemeClr val="dk1"/>
              </a:solidFill>
            </a:endParaRPr>
          </a:p>
        </p:txBody>
      </p:sp>
      <p:sp>
        <p:nvSpPr>
          <p:cNvPr id="243" name="Google Shape;243;p40"/>
          <p:cNvSpPr txBox="1">
            <a:spLocks noGrp="1"/>
          </p:cNvSpPr>
          <p:nvPr>
            <p:ph type="body" idx="1"/>
          </p:nvPr>
        </p:nvSpPr>
        <p:spPr>
          <a:xfrm>
            <a:off x="4108975" y="1583163"/>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2</a:t>
            </a:r>
            <a:endParaRPr sz="4300" b="1">
              <a:solidFill>
                <a:schemeClr val="dk1"/>
              </a:solidFill>
            </a:endParaRPr>
          </a:p>
        </p:txBody>
      </p:sp>
      <p:sp>
        <p:nvSpPr>
          <p:cNvPr id="244" name="Google Shape;244;p40"/>
          <p:cNvSpPr txBox="1">
            <a:spLocks noGrp="1"/>
          </p:cNvSpPr>
          <p:nvPr>
            <p:ph type="body" idx="1"/>
          </p:nvPr>
        </p:nvSpPr>
        <p:spPr>
          <a:xfrm>
            <a:off x="4108975" y="2640988"/>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3</a:t>
            </a:r>
            <a:endParaRPr sz="4300" b="1">
              <a:solidFill>
                <a:schemeClr val="dk1"/>
              </a:solidFill>
            </a:endParaRPr>
          </a:p>
        </p:txBody>
      </p:sp>
      <p:sp>
        <p:nvSpPr>
          <p:cNvPr id="245" name="Google Shape;245;p40"/>
          <p:cNvSpPr txBox="1">
            <a:spLocks noGrp="1"/>
          </p:cNvSpPr>
          <p:nvPr>
            <p:ph type="body" idx="1"/>
          </p:nvPr>
        </p:nvSpPr>
        <p:spPr>
          <a:xfrm>
            <a:off x="4108975" y="3698825"/>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4</a:t>
            </a:r>
            <a:endParaRPr sz="4300" b="1">
              <a:solidFill>
                <a:schemeClr val="dk1"/>
              </a:solidFill>
            </a:endParaRPr>
          </a:p>
        </p:txBody>
      </p:sp>
      <p:sp>
        <p:nvSpPr>
          <p:cNvPr id="246" name="Google Shape;246;p40"/>
          <p:cNvSpPr txBox="1">
            <a:spLocks noGrp="1"/>
          </p:cNvSpPr>
          <p:nvPr>
            <p:ph type="title"/>
          </p:nvPr>
        </p:nvSpPr>
        <p:spPr>
          <a:xfrm>
            <a:off x="5093275" y="658175"/>
            <a:ext cx="2989800" cy="7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County Office</a:t>
            </a:r>
            <a:endParaRPr>
              <a:solidFill>
                <a:schemeClr val="lt2"/>
              </a:solidFill>
            </a:endParaRPr>
          </a:p>
        </p:txBody>
      </p:sp>
      <p:sp>
        <p:nvSpPr>
          <p:cNvPr id="247" name="Google Shape;247;p40"/>
          <p:cNvSpPr txBox="1">
            <a:spLocks noGrp="1"/>
          </p:cNvSpPr>
          <p:nvPr>
            <p:ph type="title"/>
          </p:nvPr>
        </p:nvSpPr>
        <p:spPr>
          <a:xfrm>
            <a:off x="5093275" y="1722600"/>
            <a:ext cx="2989800" cy="7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Organizations Budget</a:t>
            </a:r>
            <a:endParaRPr dirty="0">
              <a:solidFill>
                <a:schemeClr val="lt2"/>
              </a:solidFill>
            </a:endParaRPr>
          </a:p>
        </p:txBody>
      </p:sp>
      <p:sp>
        <p:nvSpPr>
          <p:cNvPr id="248" name="Google Shape;248;p40"/>
          <p:cNvSpPr txBox="1">
            <a:spLocks noGrp="1"/>
          </p:cNvSpPr>
          <p:nvPr>
            <p:ph type="title"/>
          </p:nvPr>
        </p:nvSpPr>
        <p:spPr>
          <a:xfrm>
            <a:off x="5093275" y="2787025"/>
            <a:ext cx="2989800" cy="7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Local Sponsors</a:t>
            </a:r>
            <a:endParaRPr>
              <a:solidFill>
                <a:schemeClr val="lt2"/>
              </a:solidFill>
            </a:endParaRPr>
          </a:p>
        </p:txBody>
      </p:sp>
      <p:sp>
        <p:nvSpPr>
          <p:cNvPr id="249" name="Google Shape;249;p40"/>
          <p:cNvSpPr txBox="1">
            <a:spLocks noGrp="1"/>
          </p:cNvSpPr>
          <p:nvPr>
            <p:ph type="title"/>
          </p:nvPr>
        </p:nvSpPr>
        <p:spPr>
          <a:xfrm>
            <a:off x="5093275" y="3851450"/>
            <a:ext cx="2989800" cy="7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Combination</a:t>
            </a:r>
            <a:endParaRPr dirty="0">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Timeline: From Request to Post Visit</a:t>
            </a:r>
            <a:endParaRPr/>
          </a:p>
        </p:txBody>
      </p:sp>
      <p:pic>
        <p:nvPicPr>
          <p:cNvPr id="255" name="Google Shape;255;p41"/>
          <p:cNvPicPr preferRelativeResize="0"/>
          <p:nvPr/>
        </p:nvPicPr>
        <p:blipFill>
          <a:blip r:embed="rId3">
            <a:alphaModFix/>
          </a:blip>
          <a:stretch>
            <a:fillRect/>
          </a:stretch>
        </p:blipFill>
        <p:spPr>
          <a:xfrm>
            <a:off x="152399" y="1897250"/>
            <a:ext cx="8839202" cy="22995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85725" y="83000"/>
            <a:ext cx="47040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sz="2300" dirty="0"/>
            </a:br>
            <a:r>
              <a:rPr lang="en" sz="2300" dirty="0"/>
              <a:t>Visit &amp; Sign Up </a:t>
            </a:r>
            <a:br>
              <a:rPr lang="en" sz="2300" dirty="0"/>
            </a:br>
            <a:r>
              <a:rPr lang="en" sz="2300" dirty="0"/>
              <a:t>Dates by District</a:t>
            </a:r>
            <a:endParaRPr sz="2300" dirty="0"/>
          </a:p>
        </p:txBody>
      </p:sp>
      <p:sp>
        <p:nvSpPr>
          <p:cNvPr id="261" name="Google Shape;261;p42"/>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600" dirty="0"/>
              <a:t>Available Dates for 2023</a:t>
            </a:r>
            <a:endParaRPr sz="1600" dirty="0"/>
          </a:p>
        </p:txBody>
      </p:sp>
      <p:pic>
        <p:nvPicPr>
          <p:cNvPr id="4" name="Picture 3" descr="Table&#10;&#10;Description automatically generated">
            <a:extLst>
              <a:ext uri="{FF2B5EF4-FFF2-40B4-BE49-F238E27FC236}">
                <a16:creationId xmlns:a16="http://schemas.microsoft.com/office/drawing/2014/main" id="{E17FFD74-A052-1672-0BE0-582336A11583}"/>
              </a:ext>
            </a:extLst>
          </p:cNvPr>
          <p:cNvPicPr>
            <a:picLocks noChangeAspect="1"/>
          </p:cNvPicPr>
          <p:nvPr/>
        </p:nvPicPr>
        <p:blipFill>
          <a:blip r:embed="rId3"/>
          <a:stretch>
            <a:fillRect/>
          </a:stretch>
        </p:blipFill>
        <p:spPr>
          <a:xfrm>
            <a:off x="2768513" y="0"/>
            <a:ext cx="6375487"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6"/>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Need For A Mobile Agriculture Classroom</a:t>
            </a:r>
            <a:endParaRPr/>
          </a:p>
        </p:txBody>
      </p:sp>
      <p:sp>
        <p:nvSpPr>
          <p:cNvPr id="126" name="Google Shape;126;p26"/>
          <p:cNvSpPr txBox="1"/>
          <p:nvPr/>
        </p:nvSpPr>
        <p:spPr>
          <a:xfrm>
            <a:off x="107700" y="346350"/>
            <a:ext cx="8928600" cy="361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a:latin typeface="Roboto"/>
                <a:ea typeface="Roboto"/>
                <a:cs typeface="Roboto"/>
                <a:sym typeface="Roboto"/>
              </a:rPr>
              <a:t>The Georgia Foundation for Agriculture has partnered with various commodity groups and Georgia Farm Bureau, Georgia's largest voluntary agricultural organization with nearly 300,000 member, to bring the Georgia Ag. Experience to students across the state. </a:t>
            </a:r>
            <a:endParaRPr>
              <a:latin typeface="Roboto"/>
              <a:ea typeface="Roboto"/>
              <a:cs typeface="Roboto"/>
              <a:sym typeface="Roboto"/>
            </a:endParaRPr>
          </a:p>
          <a:p>
            <a:pPr marL="0" lvl="0" indent="0" algn="ctr" rtl="0">
              <a:lnSpc>
                <a:spcPct val="115000"/>
              </a:lnSpc>
              <a:spcBef>
                <a:spcPts val="1200"/>
              </a:spcBef>
              <a:spcAft>
                <a:spcPts val="0"/>
              </a:spcAft>
              <a:buNone/>
            </a:pPr>
            <a:endParaRPr>
              <a:latin typeface="Roboto"/>
              <a:ea typeface="Roboto"/>
              <a:cs typeface="Roboto"/>
              <a:sym typeface="Roboto"/>
            </a:endParaRPr>
          </a:p>
          <a:p>
            <a:pPr marL="0" lvl="0" indent="0" algn="ctr" rtl="0">
              <a:lnSpc>
                <a:spcPct val="115000"/>
              </a:lnSpc>
              <a:spcBef>
                <a:spcPts val="1200"/>
              </a:spcBef>
              <a:spcAft>
                <a:spcPts val="0"/>
              </a:spcAft>
              <a:buNone/>
            </a:pPr>
            <a:r>
              <a:rPr lang="en">
                <a:latin typeface="Roboto"/>
                <a:ea typeface="Roboto"/>
                <a:cs typeface="Roboto"/>
                <a:sym typeface="Roboto"/>
              </a:rPr>
              <a:t>Why should you expose your students to agriculture? </a:t>
            </a:r>
            <a:endParaRPr>
              <a:latin typeface="Roboto"/>
              <a:ea typeface="Roboto"/>
              <a:cs typeface="Roboto"/>
              <a:sym typeface="Roboto"/>
            </a:endParaRPr>
          </a:p>
          <a:p>
            <a:pPr marL="0" lvl="0" indent="0" algn="ctr" rtl="0">
              <a:lnSpc>
                <a:spcPct val="115000"/>
              </a:lnSpc>
              <a:spcBef>
                <a:spcPts val="1200"/>
              </a:spcBef>
              <a:spcAft>
                <a:spcPts val="0"/>
              </a:spcAft>
              <a:buNone/>
            </a:pPr>
            <a:r>
              <a:rPr lang="en" b="1">
                <a:latin typeface="Roboto"/>
                <a:ea typeface="Roboto"/>
                <a:cs typeface="Roboto"/>
                <a:sym typeface="Roboto"/>
              </a:rPr>
              <a:t>It is Georgia’s #1 industry employing 1 in 7 Georgians.</a:t>
            </a:r>
            <a:endParaRPr b="1">
              <a:latin typeface="Roboto"/>
              <a:ea typeface="Roboto"/>
              <a:cs typeface="Roboto"/>
              <a:sym typeface="Roboto"/>
            </a:endParaRPr>
          </a:p>
          <a:p>
            <a:pPr marL="0" lvl="0" indent="0" algn="ctr" rtl="0">
              <a:lnSpc>
                <a:spcPct val="115000"/>
              </a:lnSpc>
              <a:spcBef>
                <a:spcPts val="1200"/>
              </a:spcBef>
              <a:spcAft>
                <a:spcPts val="0"/>
              </a:spcAft>
              <a:buNone/>
            </a:pPr>
            <a:r>
              <a:rPr lang="en">
                <a:latin typeface="Roboto"/>
                <a:ea typeface="Roboto"/>
                <a:cs typeface="Roboto"/>
                <a:sym typeface="Roboto"/>
              </a:rPr>
              <a:t> </a:t>
            </a:r>
            <a:endParaRPr>
              <a:latin typeface="Roboto"/>
              <a:ea typeface="Roboto"/>
              <a:cs typeface="Roboto"/>
              <a:sym typeface="Roboto"/>
            </a:endParaRPr>
          </a:p>
          <a:p>
            <a:pPr marL="0" lvl="0" indent="0" algn="ctr" rtl="0">
              <a:lnSpc>
                <a:spcPct val="115000"/>
              </a:lnSpc>
              <a:spcBef>
                <a:spcPts val="1200"/>
              </a:spcBef>
              <a:spcAft>
                <a:spcPts val="0"/>
              </a:spcAft>
              <a:buNone/>
            </a:pPr>
            <a:r>
              <a:rPr lang="en">
                <a:latin typeface="Roboto"/>
                <a:ea typeface="Roboto"/>
                <a:cs typeface="Roboto"/>
                <a:sym typeface="Roboto"/>
              </a:rPr>
              <a:t>In order to ensure that agriculture continues to be the leading industry in our state, we need students who are employed in agriculture and who advocate for agriculture. </a:t>
            </a:r>
            <a:endParaRPr>
              <a:latin typeface="Roboto"/>
              <a:ea typeface="Roboto"/>
              <a:cs typeface="Roboto"/>
              <a:sym typeface="Roboto"/>
            </a:endParaRPr>
          </a:p>
          <a:p>
            <a:pPr marL="0" lvl="0" indent="0" algn="l" rtl="0">
              <a:lnSpc>
                <a:spcPct val="115000"/>
              </a:lnSpc>
              <a:spcBef>
                <a:spcPts val="1200"/>
              </a:spcBef>
              <a:spcAft>
                <a:spcPts val="1200"/>
              </a:spcAft>
              <a:buNone/>
            </a:pPr>
            <a:endParaRPr>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85725" y="83000"/>
            <a:ext cx="47040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sz="2300" dirty="0"/>
            </a:br>
            <a:r>
              <a:rPr lang="en" sz="2300" dirty="0"/>
              <a:t>THE KIDS LOVE </a:t>
            </a:r>
            <a:br>
              <a:rPr lang="en" sz="2300" dirty="0"/>
            </a:br>
            <a:br>
              <a:rPr lang="en" sz="2300" dirty="0"/>
            </a:br>
            <a:r>
              <a:rPr lang="en" sz="2300" dirty="0"/>
              <a:t>BINGO!! </a:t>
            </a:r>
            <a:endParaRPr sz="2300" dirty="0"/>
          </a:p>
        </p:txBody>
      </p:sp>
      <p:sp>
        <p:nvSpPr>
          <p:cNvPr id="261" name="Google Shape;261;p42"/>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600" dirty="0"/>
              <a:t>Each game lasts 16 minutes. </a:t>
            </a:r>
          </a:p>
          <a:p>
            <a:pPr marL="0" lvl="0" indent="0" algn="l" rtl="0">
              <a:spcBef>
                <a:spcPts val="0"/>
              </a:spcBef>
              <a:spcAft>
                <a:spcPts val="1600"/>
              </a:spcAft>
              <a:buNone/>
            </a:pPr>
            <a:r>
              <a:rPr lang="en-US" sz="1600" dirty="0"/>
              <a:t>Students compete for prizes while learning about Agricultural Careers in Georgia! </a:t>
            </a:r>
            <a:endParaRPr sz="1600" dirty="0"/>
          </a:p>
        </p:txBody>
      </p:sp>
      <p:pic>
        <p:nvPicPr>
          <p:cNvPr id="3" name="Picture 2" descr="A group of people sitting on the ground outside">
            <a:extLst>
              <a:ext uri="{FF2B5EF4-FFF2-40B4-BE49-F238E27FC236}">
                <a16:creationId xmlns:a16="http://schemas.microsoft.com/office/drawing/2014/main" id="{A86FB383-FD0D-306F-7BDD-8406E582A3AC}"/>
              </a:ext>
            </a:extLst>
          </p:cNvPr>
          <p:cNvPicPr>
            <a:picLocks noChangeAspect="1"/>
          </p:cNvPicPr>
          <p:nvPr/>
        </p:nvPicPr>
        <p:blipFill>
          <a:blip r:embed="rId3"/>
          <a:stretch>
            <a:fillRect/>
          </a:stretch>
        </p:blipFill>
        <p:spPr>
          <a:xfrm>
            <a:off x="4464302" y="0"/>
            <a:ext cx="4141816" cy="5143500"/>
          </a:xfrm>
          <a:prstGeom prst="rect">
            <a:avLst/>
          </a:prstGeom>
        </p:spPr>
      </p:pic>
    </p:spTree>
    <p:extLst>
      <p:ext uri="{BB962C8B-B14F-4D97-AF65-F5344CB8AC3E}">
        <p14:creationId xmlns:p14="http://schemas.microsoft.com/office/powerpoint/2010/main" val="141938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Boots on the ground! Staffing the classroom</a:t>
            </a:r>
            <a:endParaRPr/>
          </a:p>
        </p:txBody>
      </p:sp>
      <p:pic>
        <p:nvPicPr>
          <p:cNvPr id="268" name="Google Shape;268;p43"/>
          <p:cNvPicPr preferRelativeResize="0"/>
          <p:nvPr/>
        </p:nvPicPr>
        <p:blipFill>
          <a:blip r:embed="rId3">
            <a:alphaModFix/>
          </a:blip>
          <a:stretch>
            <a:fillRect/>
          </a:stretch>
        </p:blipFill>
        <p:spPr>
          <a:xfrm>
            <a:off x="4113412" y="1536639"/>
            <a:ext cx="917184" cy="623699"/>
          </a:xfrm>
          <a:prstGeom prst="rect">
            <a:avLst/>
          </a:prstGeom>
          <a:noFill/>
          <a:ln>
            <a:noFill/>
          </a:ln>
        </p:spPr>
      </p:pic>
      <p:pic>
        <p:nvPicPr>
          <p:cNvPr id="269" name="Google Shape;269;p43"/>
          <p:cNvPicPr preferRelativeResize="0"/>
          <p:nvPr/>
        </p:nvPicPr>
        <p:blipFill>
          <a:blip r:embed="rId4">
            <a:alphaModFix/>
          </a:blip>
          <a:stretch>
            <a:fillRect/>
          </a:stretch>
        </p:blipFill>
        <p:spPr>
          <a:xfrm>
            <a:off x="760053" y="1280650"/>
            <a:ext cx="1276296" cy="1135674"/>
          </a:xfrm>
          <a:prstGeom prst="rect">
            <a:avLst/>
          </a:prstGeom>
          <a:noFill/>
          <a:ln>
            <a:noFill/>
          </a:ln>
        </p:spPr>
      </p:pic>
      <p:pic>
        <p:nvPicPr>
          <p:cNvPr id="270" name="Google Shape;270;p43"/>
          <p:cNvPicPr preferRelativeResize="0"/>
          <p:nvPr/>
        </p:nvPicPr>
        <p:blipFill>
          <a:blip r:embed="rId5">
            <a:alphaModFix/>
          </a:blip>
          <a:stretch>
            <a:fillRect/>
          </a:stretch>
        </p:blipFill>
        <p:spPr>
          <a:xfrm>
            <a:off x="7234901" y="1413575"/>
            <a:ext cx="869825" cy="869825"/>
          </a:xfrm>
          <a:prstGeom prst="rect">
            <a:avLst/>
          </a:prstGeom>
          <a:noFill/>
          <a:ln>
            <a:noFill/>
          </a:ln>
        </p:spPr>
      </p:pic>
      <p:sp>
        <p:nvSpPr>
          <p:cNvPr id="271" name="Google Shape;271;p43"/>
          <p:cNvSpPr txBox="1">
            <a:spLocks noGrp="1"/>
          </p:cNvSpPr>
          <p:nvPr>
            <p:ph type="body" idx="4294967295"/>
          </p:nvPr>
        </p:nvSpPr>
        <p:spPr>
          <a:xfrm>
            <a:off x="143450" y="2356000"/>
            <a:ext cx="2658000" cy="2787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a:t>Hauler</a:t>
            </a:r>
            <a:endParaRPr sz="1400"/>
          </a:p>
          <a:p>
            <a:pPr marL="457200" lvl="0" indent="-298450" algn="l" rtl="0">
              <a:spcBef>
                <a:spcPts val="1600"/>
              </a:spcBef>
              <a:spcAft>
                <a:spcPts val="0"/>
              </a:spcAft>
              <a:buSzPts val="1100"/>
              <a:buChar char="●"/>
            </a:pPr>
            <a:r>
              <a:rPr lang="en" sz="1100"/>
              <a:t>Main responsibilities: school communication, delivering the vehicle with full generator gas and managing repairs</a:t>
            </a:r>
            <a:endParaRPr sz="1100"/>
          </a:p>
          <a:p>
            <a:pPr marL="0" lvl="0" indent="0" algn="l" rtl="0">
              <a:spcBef>
                <a:spcPts val="1600"/>
              </a:spcBef>
              <a:spcAft>
                <a:spcPts val="0"/>
              </a:spcAft>
              <a:buNone/>
            </a:pPr>
            <a:r>
              <a:rPr lang="en" sz="1400"/>
              <a:t>Educational Program Assistant</a:t>
            </a:r>
            <a:endParaRPr sz="1400"/>
          </a:p>
          <a:p>
            <a:pPr marL="457200" lvl="0" indent="-298450" algn="l" rtl="0">
              <a:spcBef>
                <a:spcPts val="1600"/>
              </a:spcBef>
              <a:spcAft>
                <a:spcPts val="0"/>
              </a:spcAft>
              <a:buSzPts val="1100"/>
              <a:buChar char="●"/>
            </a:pPr>
            <a:r>
              <a:rPr lang="en" sz="1100"/>
              <a:t>Main responsibilities: ensuring all station and activities are run smoothly, coordinating with organization</a:t>
            </a:r>
            <a:endParaRPr sz="1100"/>
          </a:p>
        </p:txBody>
      </p:sp>
      <p:sp>
        <p:nvSpPr>
          <p:cNvPr id="272" name="Google Shape;272;p43"/>
          <p:cNvSpPr txBox="1">
            <a:spLocks noGrp="1"/>
          </p:cNvSpPr>
          <p:nvPr>
            <p:ph type="body" idx="4294967295"/>
          </p:nvPr>
        </p:nvSpPr>
        <p:spPr>
          <a:xfrm>
            <a:off x="3024650" y="2407000"/>
            <a:ext cx="3183900" cy="2580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a:t>Main Contact: County Office Manager (preferred) or designated volunteer </a:t>
            </a:r>
            <a:endParaRPr sz="1400"/>
          </a:p>
          <a:p>
            <a:pPr marL="457200" lvl="0" indent="-298450" algn="l" rtl="0">
              <a:spcBef>
                <a:spcPts val="1600"/>
              </a:spcBef>
              <a:spcAft>
                <a:spcPts val="0"/>
              </a:spcAft>
              <a:buSzPts val="1100"/>
              <a:buChar char="●"/>
            </a:pPr>
            <a:r>
              <a:rPr lang="en" sz="1100"/>
              <a:t>Main responsibilities: Requesting the visit, securing 2 volunteers,, day-of student safety and sanitation, promotion of GAE in community</a:t>
            </a:r>
            <a:endParaRPr sz="1100"/>
          </a:p>
          <a:p>
            <a:pPr marL="0" lvl="0" indent="0" algn="l" rtl="0">
              <a:spcBef>
                <a:spcPts val="1600"/>
              </a:spcBef>
              <a:spcAft>
                <a:spcPts val="0"/>
              </a:spcAft>
              <a:buNone/>
            </a:pPr>
            <a:r>
              <a:rPr lang="en" sz="1400"/>
              <a:t>Support: 1-2 volunteers</a:t>
            </a:r>
            <a:endParaRPr sz="1400"/>
          </a:p>
          <a:p>
            <a:pPr marL="457200" lvl="0" indent="-298450" algn="l" rtl="0">
              <a:spcBef>
                <a:spcPts val="1600"/>
              </a:spcBef>
              <a:spcAft>
                <a:spcPts val="0"/>
              </a:spcAft>
              <a:buSzPts val="1100"/>
              <a:buChar char="●"/>
            </a:pPr>
            <a:r>
              <a:rPr lang="en" sz="1100"/>
              <a:t>Main responsibilities: Day-of student safety and sanitation </a:t>
            </a:r>
            <a:endParaRPr sz="1100"/>
          </a:p>
        </p:txBody>
      </p:sp>
      <p:sp>
        <p:nvSpPr>
          <p:cNvPr id="273" name="Google Shape;273;p43"/>
          <p:cNvSpPr txBox="1">
            <a:spLocks noGrp="1"/>
          </p:cNvSpPr>
          <p:nvPr>
            <p:ph type="body" idx="4294967295"/>
          </p:nvPr>
        </p:nvSpPr>
        <p:spPr>
          <a:xfrm>
            <a:off x="6347125" y="2407000"/>
            <a:ext cx="2710500" cy="2580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a:t>Main Contact: 1 organization appointed volunteer</a:t>
            </a:r>
            <a:endParaRPr sz="1400"/>
          </a:p>
          <a:p>
            <a:pPr marL="457200" lvl="0" indent="-298450" algn="l" rtl="0">
              <a:lnSpc>
                <a:spcPct val="100000"/>
              </a:lnSpc>
              <a:spcBef>
                <a:spcPts val="1600"/>
              </a:spcBef>
              <a:spcAft>
                <a:spcPts val="0"/>
              </a:spcAft>
              <a:buSzPts val="1100"/>
              <a:buChar char="●"/>
            </a:pPr>
            <a:r>
              <a:rPr lang="en" sz="1100"/>
              <a:t>Main responsibilities: educational program assistant communication - developing community schedules, ensuring event is marketed and communication with hauler for delivery</a:t>
            </a:r>
            <a:endParaRPr sz="1100"/>
          </a:p>
          <a:p>
            <a:pPr marL="0" lvl="0" indent="0" algn="l" rtl="0">
              <a:lnSpc>
                <a:spcPct val="100000"/>
              </a:lnSpc>
              <a:spcBef>
                <a:spcPts val="1600"/>
              </a:spcBef>
              <a:spcAft>
                <a:spcPts val="1600"/>
              </a:spcAft>
              <a:buNone/>
            </a:pPr>
            <a:endParaRPr sz="1400"/>
          </a:p>
        </p:txBody>
      </p:sp>
      <p:sp>
        <p:nvSpPr>
          <p:cNvPr id="274" name="Google Shape;274;p43"/>
          <p:cNvSpPr/>
          <p:nvPr/>
        </p:nvSpPr>
        <p:spPr>
          <a:xfrm>
            <a:off x="4274525" y="1969000"/>
            <a:ext cx="369000" cy="136500"/>
          </a:xfrm>
          <a:prstGeom prst="rect">
            <a:avLst/>
          </a:prstGeom>
          <a:solidFill>
            <a:srgbClr val="9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311725" y="363675"/>
            <a:ext cx="8520600" cy="7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What’s required?</a:t>
            </a:r>
            <a:endParaRPr sz="3000" b="1"/>
          </a:p>
        </p:txBody>
      </p:sp>
      <p:sp>
        <p:nvSpPr>
          <p:cNvPr id="280" name="Google Shape;280;p44"/>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38761D"/>
                </a:solidFill>
              </a:rPr>
              <a:t>Organization Provides</a:t>
            </a:r>
            <a:endParaRPr/>
          </a:p>
          <a:p>
            <a:pPr marL="457200" lvl="0" indent="-311150" algn="l" rtl="0">
              <a:spcBef>
                <a:spcPts val="1600"/>
              </a:spcBef>
              <a:spcAft>
                <a:spcPts val="0"/>
              </a:spcAft>
              <a:buSzPts val="1300"/>
              <a:buChar char="●"/>
            </a:pPr>
            <a:r>
              <a:rPr lang="en"/>
              <a:t>Minimum of 100 visitors for the mobile classroom</a:t>
            </a:r>
            <a:endParaRPr/>
          </a:p>
          <a:p>
            <a:pPr marL="457200" lvl="0" indent="-311150" algn="l" rtl="0">
              <a:spcBef>
                <a:spcPts val="0"/>
              </a:spcBef>
              <a:spcAft>
                <a:spcPts val="0"/>
              </a:spcAft>
              <a:buSzPts val="1300"/>
              <a:buChar char="●"/>
            </a:pPr>
            <a:r>
              <a:rPr lang="en"/>
              <a:t>At least 1 organization appointed volunteer to assist with scheduling &amp; event marketing</a:t>
            </a:r>
            <a:endParaRPr/>
          </a:p>
          <a:p>
            <a:pPr marL="457200" lvl="0" indent="-311150" algn="l" rtl="0">
              <a:spcBef>
                <a:spcPts val="0"/>
              </a:spcBef>
              <a:spcAft>
                <a:spcPts val="0"/>
              </a:spcAft>
              <a:buSzPts val="1300"/>
              <a:buChar char="●"/>
            </a:pPr>
            <a:r>
              <a:rPr lang="en"/>
              <a:t>Secure, Level, Paved Parking, away from roadways</a:t>
            </a:r>
            <a:endParaRPr/>
          </a:p>
          <a:p>
            <a:pPr marL="457200" lvl="0" indent="-311150" algn="l" rtl="0">
              <a:spcBef>
                <a:spcPts val="0"/>
              </a:spcBef>
              <a:spcAft>
                <a:spcPts val="0"/>
              </a:spcAft>
              <a:buSzPts val="1300"/>
              <a:buChar char="●"/>
            </a:pPr>
            <a:r>
              <a:rPr lang="en"/>
              <a:t>45’L x 30’W space for trailer (Possible 65’L x 30’W for truck and trailer)</a:t>
            </a:r>
            <a:endParaRPr/>
          </a:p>
        </p:txBody>
      </p:sp>
      <p:sp>
        <p:nvSpPr>
          <p:cNvPr id="281" name="Google Shape;281;p44"/>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38761D"/>
                </a:solidFill>
              </a:rPr>
              <a:t>Mobile Classroom Provides:</a:t>
            </a:r>
            <a:endParaRPr sz="1800" b="1">
              <a:solidFill>
                <a:srgbClr val="38761D"/>
              </a:solidFill>
            </a:endParaRPr>
          </a:p>
          <a:p>
            <a:pPr marL="457200" lvl="0" indent="-311150" algn="l" rtl="0">
              <a:spcBef>
                <a:spcPts val="1600"/>
              </a:spcBef>
              <a:spcAft>
                <a:spcPts val="0"/>
              </a:spcAft>
              <a:buSzPts val="1300"/>
              <a:buChar char="●"/>
            </a:pPr>
            <a:r>
              <a:rPr lang="en"/>
              <a:t>1 Educational Program Assistant</a:t>
            </a:r>
            <a:endParaRPr/>
          </a:p>
          <a:p>
            <a:pPr marL="457200" lvl="0" indent="-311150" algn="l" rtl="0">
              <a:spcBef>
                <a:spcPts val="0"/>
              </a:spcBef>
              <a:spcAft>
                <a:spcPts val="0"/>
              </a:spcAft>
              <a:buSzPts val="1300"/>
              <a:buChar char="●"/>
            </a:pPr>
            <a:r>
              <a:rPr lang="en"/>
              <a:t>1-2 Georgia Farm Bureau county volunteers</a:t>
            </a:r>
            <a:endParaRPr/>
          </a:p>
          <a:p>
            <a:pPr marL="457200" lvl="0" indent="-311150" algn="l" rtl="0">
              <a:spcBef>
                <a:spcPts val="0"/>
              </a:spcBef>
              <a:spcAft>
                <a:spcPts val="0"/>
              </a:spcAft>
              <a:buSzPts val="1300"/>
              <a:buChar char="●"/>
            </a:pPr>
            <a:r>
              <a:rPr lang="en"/>
              <a:t>8 internal stations and external hands-on activity</a:t>
            </a:r>
            <a:endParaRPr/>
          </a:p>
          <a:p>
            <a:pPr marL="457200" lvl="0" indent="-311150" algn="l" rtl="0">
              <a:spcBef>
                <a:spcPts val="0"/>
              </a:spcBef>
              <a:spcAft>
                <a:spcPts val="0"/>
              </a:spcAft>
              <a:buSzPts val="1300"/>
              <a:buChar char="●"/>
            </a:pPr>
            <a:r>
              <a:rPr lang="en"/>
              <a:t>STEM curriculum developed by UGA  </a:t>
            </a:r>
            <a:endParaRPr/>
          </a:p>
          <a:p>
            <a:pPr marL="457200" lvl="0" indent="-311150" algn="l" rtl="0">
              <a:spcBef>
                <a:spcPts val="0"/>
              </a:spcBef>
              <a:spcAft>
                <a:spcPts val="0"/>
              </a:spcAft>
              <a:buSzPts val="1300"/>
              <a:buChar char="●"/>
            </a:pPr>
            <a:r>
              <a:rPr lang="en"/>
              <a:t>Additional lesson plans for continued engagement</a:t>
            </a:r>
            <a:endParaRPr/>
          </a:p>
          <a:p>
            <a:pPr marL="457200" lvl="0" indent="-311150" algn="l" rtl="0">
              <a:spcBef>
                <a:spcPts val="0"/>
              </a:spcBef>
              <a:spcAft>
                <a:spcPts val="0"/>
              </a:spcAft>
              <a:buSzPts val="1300"/>
              <a:buChar char="●"/>
            </a:pPr>
            <a:r>
              <a:rPr lang="en"/>
              <a:t>Sanitation and social distancing plans for COVID-19</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Resources for Ag Education</a:t>
            </a:r>
            <a:endParaRPr/>
          </a:p>
        </p:txBody>
      </p:sp>
      <p:sp>
        <p:nvSpPr>
          <p:cNvPr id="287" name="Google Shape;287;p45"/>
          <p:cNvSpPr txBox="1">
            <a:spLocks noGrp="1"/>
          </p:cNvSpPr>
          <p:nvPr>
            <p:ph type="body" idx="1"/>
          </p:nvPr>
        </p:nvSpPr>
        <p:spPr>
          <a:xfrm>
            <a:off x="311700" y="1333100"/>
            <a:ext cx="8426100" cy="32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importantly, we want agriculture to continue to be a staple in your classrooms. Check out</a:t>
            </a:r>
            <a:endParaRPr/>
          </a:p>
          <a:p>
            <a:pPr marL="0" lvl="0" indent="0" algn="l" rtl="0">
              <a:spcBef>
                <a:spcPts val="1600"/>
              </a:spcBef>
              <a:spcAft>
                <a:spcPts val="0"/>
              </a:spcAft>
              <a:buNone/>
            </a:pPr>
            <a:r>
              <a:rPr lang="en"/>
              <a:t>these ideas on how you can do that!</a:t>
            </a:r>
            <a:endParaRPr/>
          </a:p>
          <a:p>
            <a:pPr marL="457200" lvl="0" indent="-311150" algn="l" rtl="0">
              <a:spcBef>
                <a:spcPts val="1600"/>
              </a:spcBef>
              <a:spcAft>
                <a:spcPts val="0"/>
              </a:spcAft>
              <a:buSzPts val="1300"/>
              <a:buChar char="●"/>
            </a:pPr>
            <a:r>
              <a:rPr lang="en"/>
              <a:t>Reserve a “Traveling Trunk” through our County Farm Bureau office. Georgia Farm Bureau has traveling ag education boxes on forestry and peanuts. These kits provide you all the materials you need to teach a lesson (or two) on either topic.</a:t>
            </a:r>
            <a:endParaRPr/>
          </a:p>
          <a:p>
            <a:pPr marL="457200" lvl="0" indent="-311150" algn="l" rtl="0">
              <a:spcBef>
                <a:spcPts val="0"/>
              </a:spcBef>
              <a:spcAft>
                <a:spcPts val="0"/>
              </a:spcAft>
              <a:buSzPts val="1300"/>
              <a:buChar char="●"/>
            </a:pPr>
            <a:r>
              <a:rPr lang="en"/>
              <a:t>Visit the Georgia Ag Experience website (www.GeorgiaAgExperience.Org). We have fun activities for kids and additional lesson plans that correspond with each station the students visited in the mobile classroom.</a:t>
            </a:r>
            <a:endParaRPr/>
          </a:p>
          <a:p>
            <a:pPr marL="457200" lvl="0" indent="-311150" algn="l" rtl="0">
              <a:spcBef>
                <a:spcPts val="0"/>
              </a:spcBef>
              <a:spcAft>
                <a:spcPts val="0"/>
              </a:spcAft>
              <a:buSzPts val="1300"/>
              <a:buChar char="●"/>
            </a:pPr>
            <a:r>
              <a:rPr lang="en"/>
              <a:t>Visit gfb.ag/aitc for AgMags, lesson ideas, ag-tivities, no-bake recipes, book suggestions and much more!</a:t>
            </a:r>
            <a:endParaRPr/>
          </a:p>
          <a:p>
            <a:pPr marL="457200" lvl="0" indent="-311150" algn="l" rtl="0">
              <a:spcBef>
                <a:spcPts val="0"/>
              </a:spcBef>
              <a:spcAft>
                <a:spcPts val="0"/>
              </a:spcAft>
              <a:buSzPts val="1300"/>
              <a:buChar char="●"/>
            </a:pPr>
            <a:r>
              <a:rPr lang="en"/>
              <a:t>Contact us at the local County Farm Bureau office to learn how we can be a part of your classroom lessons and activities.</a:t>
            </a:r>
            <a:endParaRPr/>
          </a:p>
          <a:p>
            <a:pPr marL="0" lvl="0" indent="0" algn="l" rtl="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p:nvPr/>
        </p:nvSpPr>
        <p:spPr>
          <a:xfrm>
            <a:off x="4229600" y="3502900"/>
            <a:ext cx="4434000" cy="13635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8"/>
          <p:cNvSpPr txBox="1">
            <a:spLocks noGrp="1"/>
          </p:cNvSpPr>
          <p:nvPr>
            <p:ph type="ctrTitle"/>
          </p:nvPr>
        </p:nvSpPr>
        <p:spPr>
          <a:xfrm>
            <a:off x="415600" y="367600"/>
            <a:ext cx="8520600" cy="935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b="1">
                <a:latin typeface="Roboto"/>
                <a:ea typeface="Roboto"/>
                <a:cs typeface="Roboto"/>
                <a:sym typeface="Roboto"/>
              </a:rPr>
              <a:t>Thank you!</a:t>
            </a:r>
            <a:endParaRPr sz="2800" b="1">
              <a:latin typeface="Roboto"/>
              <a:ea typeface="Roboto"/>
              <a:cs typeface="Roboto"/>
              <a:sym typeface="Roboto"/>
            </a:endParaRPr>
          </a:p>
          <a:p>
            <a:pPr marL="0" lvl="0" indent="0" algn="ctr" rtl="0">
              <a:lnSpc>
                <a:spcPct val="115000"/>
              </a:lnSpc>
              <a:spcBef>
                <a:spcPts val="1600"/>
              </a:spcBef>
              <a:spcAft>
                <a:spcPts val="0"/>
              </a:spcAft>
              <a:buNone/>
            </a:pPr>
            <a:endParaRPr sz="1800" b="1">
              <a:latin typeface="Roboto"/>
              <a:ea typeface="Roboto"/>
              <a:cs typeface="Roboto"/>
              <a:sym typeface="Roboto"/>
            </a:endParaRPr>
          </a:p>
          <a:p>
            <a:pPr marL="0" lvl="0" indent="0" algn="l" rtl="0">
              <a:lnSpc>
                <a:spcPct val="115000"/>
              </a:lnSpc>
              <a:spcBef>
                <a:spcPts val="1600"/>
              </a:spcBef>
              <a:spcAft>
                <a:spcPts val="0"/>
              </a:spcAft>
              <a:buNone/>
            </a:pPr>
            <a:r>
              <a:rPr lang="en" sz="1300">
                <a:solidFill>
                  <a:schemeClr val="dk2"/>
                </a:solidFill>
                <a:latin typeface="Roboto"/>
                <a:ea typeface="Roboto"/>
                <a:cs typeface="Roboto"/>
                <a:sym typeface="Roboto"/>
              </a:rPr>
              <a:t>We appreciate you allowing us to educate your students about agriculture, and please let me know how</a:t>
            </a:r>
            <a:endParaRPr sz="1300">
              <a:solidFill>
                <a:schemeClr val="dk2"/>
              </a:solidFill>
              <a:latin typeface="Roboto"/>
              <a:ea typeface="Roboto"/>
              <a:cs typeface="Roboto"/>
              <a:sym typeface="Roboto"/>
            </a:endParaRPr>
          </a:p>
          <a:p>
            <a:pPr marL="0" lvl="0" indent="0" algn="l" rtl="0">
              <a:lnSpc>
                <a:spcPct val="115000"/>
              </a:lnSpc>
              <a:spcBef>
                <a:spcPts val="1600"/>
              </a:spcBef>
              <a:spcAft>
                <a:spcPts val="0"/>
              </a:spcAft>
              <a:buNone/>
            </a:pPr>
            <a:r>
              <a:rPr lang="en" sz="1300">
                <a:solidFill>
                  <a:schemeClr val="dk2"/>
                </a:solidFill>
                <a:latin typeface="Roboto"/>
                <a:ea typeface="Roboto"/>
                <a:cs typeface="Roboto"/>
                <a:sym typeface="Roboto"/>
              </a:rPr>
              <a:t>we can continue to support agriculture education in your organization.</a:t>
            </a:r>
            <a:endParaRPr sz="1300">
              <a:solidFill>
                <a:schemeClr val="dk2"/>
              </a:solidFill>
              <a:latin typeface="Roboto"/>
              <a:ea typeface="Roboto"/>
              <a:cs typeface="Roboto"/>
              <a:sym typeface="Roboto"/>
            </a:endParaRPr>
          </a:p>
          <a:p>
            <a:pPr marL="0" lvl="0" indent="0" algn="l" rtl="0">
              <a:spcBef>
                <a:spcPts val="1600"/>
              </a:spcBef>
              <a:spcAft>
                <a:spcPts val="0"/>
              </a:spcAft>
              <a:buNone/>
            </a:pPr>
            <a:endParaRPr b="1"/>
          </a:p>
        </p:txBody>
      </p:sp>
      <p:pic>
        <p:nvPicPr>
          <p:cNvPr id="305" name="Google Shape;305;p48"/>
          <p:cNvPicPr preferRelativeResize="0"/>
          <p:nvPr/>
        </p:nvPicPr>
        <p:blipFill>
          <a:blip r:embed="rId3">
            <a:alphaModFix/>
          </a:blip>
          <a:stretch>
            <a:fillRect/>
          </a:stretch>
        </p:blipFill>
        <p:spPr>
          <a:xfrm>
            <a:off x="3955774" y="3260450"/>
            <a:ext cx="4981652" cy="184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Bring Georgia agriculture to your school!</a:t>
            </a:r>
            <a:endParaRPr/>
          </a:p>
        </p:txBody>
      </p:sp>
      <p:pic>
        <p:nvPicPr>
          <p:cNvPr id="3" name="Picture 2" descr="A picture containing text, tree, outdoor, road">
            <a:extLst>
              <a:ext uri="{FF2B5EF4-FFF2-40B4-BE49-F238E27FC236}">
                <a16:creationId xmlns:a16="http://schemas.microsoft.com/office/drawing/2014/main" id="{32D0AAC1-96FE-40FF-E826-E41D757D0CC6}"/>
              </a:ext>
            </a:extLst>
          </p:cNvPr>
          <p:cNvPicPr>
            <a:picLocks noChangeAspect="1"/>
          </p:cNvPicPr>
          <p:nvPr/>
        </p:nvPicPr>
        <p:blipFill>
          <a:blip r:embed="rId3"/>
          <a:stretch>
            <a:fillRect/>
          </a:stretch>
        </p:blipFill>
        <p:spPr>
          <a:xfrm>
            <a:off x="1379284" y="0"/>
            <a:ext cx="6385431" cy="4404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311725" y="500925"/>
            <a:ext cx="3706500" cy="10281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we love our program!</a:t>
            </a:r>
            <a:endParaRPr dirty="0"/>
          </a:p>
        </p:txBody>
      </p:sp>
      <p:sp>
        <p:nvSpPr>
          <p:cNvPr id="138" name="Google Shape;138;p2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Mobile classroom comes directly to your organization!</a:t>
            </a:r>
            <a:endParaRPr sz="1400"/>
          </a:p>
          <a:p>
            <a:pPr marL="457200" lvl="0" indent="-317500" algn="l" rtl="0">
              <a:spcBef>
                <a:spcPts val="0"/>
              </a:spcBef>
              <a:spcAft>
                <a:spcPts val="0"/>
              </a:spcAft>
              <a:buSzPts val="1400"/>
              <a:buChar char="●"/>
            </a:pPr>
            <a:r>
              <a:rPr lang="en" sz="1400"/>
              <a:t>Agriculture is no longer a thing of the past! This mobile classroom is high-tech and shows the future of farming!</a:t>
            </a:r>
            <a:endParaRPr sz="1400"/>
          </a:p>
          <a:p>
            <a:pPr marL="457200" lvl="0" indent="-317500" algn="l" rtl="0">
              <a:spcBef>
                <a:spcPts val="0"/>
              </a:spcBef>
              <a:spcAft>
                <a:spcPts val="0"/>
              </a:spcAft>
              <a:buSzPts val="1400"/>
              <a:buChar char="●"/>
            </a:pPr>
            <a:r>
              <a:rPr lang="en" sz="1400"/>
              <a:t>Targeted at grades 3-5 but welcome to all ages! </a:t>
            </a:r>
            <a:endParaRPr sz="1400"/>
          </a:p>
          <a:p>
            <a:pPr marL="457200" lvl="0" indent="-317500" algn="l" rtl="0">
              <a:spcBef>
                <a:spcPts val="0"/>
              </a:spcBef>
              <a:spcAft>
                <a:spcPts val="0"/>
              </a:spcAft>
              <a:buSzPts val="1400"/>
              <a:buChar char="●"/>
            </a:pPr>
            <a:r>
              <a:rPr lang="en" sz="1400"/>
              <a:t>The curriculum was developed by UGA Ag Education and Leadership Professors</a:t>
            </a:r>
            <a:endParaRPr sz="1400"/>
          </a:p>
          <a:p>
            <a:pPr marL="457200" lvl="0" indent="-317500" algn="l" rtl="0">
              <a:spcBef>
                <a:spcPts val="0"/>
              </a:spcBef>
              <a:spcAft>
                <a:spcPts val="0"/>
              </a:spcAft>
              <a:buSzPts val="1400"/>
              <a:buChar char="●"/>
            </a:pPr>
            <a:r>
              <a:rPr lang="en" sz="1400"/>
              <a:t>There is a strong emphasis on careers and STEM.</a:t>
            </a:r>
            <a:endParaRPr sz="1400"/>
          </a:p>
          <a:p>
            <a:pPr marL="457200" lvl="0" indent="-317500" algn="l" rtl="0">
              <a:spcBef>
                <a:spcPts val="0"/>
              </a:spcBef>
              <a:spcAft>
                <a:spcPts val="0"/>
              </a:spcAft>
              <a:buSzPts val="1400"/>
              <a:buChar char="●"/>
            </a:pPr>
            <a:r>
              <a:rPr lang="en" sz="1400"/>
              <a:t>Our Agricultural Careers Interest Survey for the careers station was approved by the Georgia Department of Agriculture and Georgia Agricultural Education</a:t>
            </a:r>
            <a:endParaRPr sz="1400"/>
          </a:p>
        </p:txBody>
      </p:sp>
      <p:pic>
        <p:nvPicPr>
          <p:cNvPr id="3" name="Picture 2" descr="A group of people in a store&#10;&#10;Description automatically generated with medium confidence">
            <a:extLst>
              <a:ext uri="{FF2B5EF4-FFF2-40B4-BE49-F238E27FC236}">
                <a16:creationId xmlns:a16="http://schemas.microsoft.com/office/drawing/2014/main" id="{BB28BEED-FDF9-6DC9-936B-03F1DE85A262}"/>
              </a:ext>
            </a:extLst>
          </p:cNvPr>
          <p:cNvPicPr>
            <a:picLocks noChangeAspect="1"/>
          </p:cNvPicPr>
          <p:nvPr/>
        </p:nvPicPr>
        <p:blipFill>
          <a:blip r:embed="rId3"/>
          <a:stretch>
            <a:fillRect/>
          </a:stretch>
        </p:blipFill>
        <p:spPr>
          <a:xfrm>
            <a:off x="807721" y="1529123"/>
            <a:ext cx="2714507" cy="32322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“Georgia Ag Experience”?</a:t>
            </a:r>
            <a:endParaRPr/>
          </a:p>
        </p:txBody>
      </p:sp>
      <p:sp>
        <p:nvSpPr>
          <p:cNvPr id="144" name="Google Shape;144;p29"/>
          <p:cNvSpPr txBox="1">
            <a:spLocks noGrp="1"/>
          </p:cNvSpPr>
          <p:nvPr>
            <p:ph type="body" idx="1"/>
          </p:nvPr>
        </p:nvSpPr>
        <p:spPr>
          <a:xfrm>
            <a:off x="311700" y="1505700"/>
            <a:ext cx="86604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Georgia Ag Experience is a unique STEM based educational program that invites students across Georgia to explore the vast opportunities in agriculture. </a:t>
            </a:r>
            <a:endParaRPr dirty="0"/>
          </a:p>
          <a:p>
            <a:pPr marL="0" lvl="0" indent="0" algn="l" rtl="0">
              <a:spcBef>
                <a:spcPts val="1600"/>
              </a:spcBef>
              <a:spcAft>
                <a:spcPts val="0"/>
              </a:spcAft>
              <a:buNone/>
            </a:pPr>
            <a:r>
              <a:rPr lang="en" dirty="0"/>
              <a:t>Grades: 3 -5                                 The </a:t>
            </a:r>
            <a:r>
              <a:rPr lang="en" b="1" u="sng" dirty="0"/>
              <a:t>full education program</a:t>
            </a:r>
            <a:r>
              <a:rPr lang="en" dirty="0"/>
              <a:t> involved 3 main components:</a:t>
            </a:r>
            <a:endParaRPr dirty="0"/>
          </a:p>
          <a:p>
            <a:pPr marL="0" lvl="0" indent="0" algn="l" rtl="0">
              <a:spcBef>
                <a:spcPts val="1600"/>
              </a:spcBef>
              <a:spcAft>
                <a:spcPts val="1600"/>
              </a:spcAft>
              <a:buNone/>
            </a:pPr>
            <a:endParaRPr dirty="0"/>
          </a:p>
        </p:txBody>
      </p:sp>
      <p:sp>
        <p:nvSpPr>
          <p:cNvPr id="145" name="Google Shape;145;p29"/>
          <p:cNvSpPr/>
          <p:nvPr/>
        </p:nvSpPr>
        <p:spPr>
          <a:xfrm>
            <a:off x="1243325" y="2668400"/>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9"/>
          <p:cNvSpPr/>
          <p:nvPr/>
        </p:nvSpPr>
        <p:spPr>
          <a:xfrm>
            <a:off x="7144675" y="2668400"/>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9"/>
          <p:cNvSpPr/>
          <p:nvPr/>
        </p:nvSpPr>
        <p:spPr>
          <a:xfrm>
            <a:off x="4194000" y="2668400"/>
            <a:ext cx="756000" cy="7419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9"/>
          <p:cNvSpPr txBox="1">
            <a:spLocks noGrp="1"/>
          </p:cNvSpPr>
          <p:nvPr>
            <p:ph type="body" idx="1"/>
          </p:nvPr>
        </p:nvSpPr>
        <p:spPr>
          <a:xfrm>
            <a:off x="545825" y="3949300"/>
            <a:ext cx="2151000" cy="105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Previsit tasks to prepare you for your visit!</a:t>
            </a:r>
            <a:endParaRPr dirty="0"/>
          </a:p>
        </p:txBody>
      </p:sp>
      <p:sp>
        <p:nvSpPr>
          <p:cNvPr id="149" name="Google Shape;149;p29"/>
          <p:cNvSpPr txBox="1">
            <a:spLocks noGrp="1"/>
          </p:cNvSpPr>
          <p:nvPr>
            <p:ph type="body" idx="1"/>
          </p:nvPr>
        </p:nvSpPr>
        <p:spPr>
          <a:xfrm>
            <a:off x="3545875" y="4084750"/>
            <a:ext cx="2052300" cy="91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100" dirty="0"/>
              <a:t>1-hr in person experience per student with self guided study or an open house event for larger crwod</a:t>
            </a:r>
            <a:endParaRPr sz="1100" dirty="0"/>
          </a:p>
        </p:txBody>
      </p:sp>
      <p:sp>
        <p:nvSpPr>
          <p:cNvPr id="150" name="Google Shape;150;p29"/>
          <p:cNvSpPr txBox="1">
            <a:spLocks noGrp="1"/>
          </p:cNvSpPr>
          <p:nvPr>
            <p:ph type="body" idx="1"/>
          </p:nvPr>
        </p:nvSpPr>
        <p:spPr>
          <a:xfrm>
            <a:off x="6447225" y="4084750"/>
            <a:ext cx="2151000" cy="769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Surveys for feedbacl to better the experience!</a:t>
            </a:r>
            <a:endParaRPr dirty="0"/>
          </a:p>
        </p:txBody>
      </p:sp>
      <p:sp>
        <p:nvSpPr>
          <p:cNvPr id="151" name="Google Shape;151;p29"/>
          <p:cNvSpPr txBox="1">
            <a:spLocks noGrp="1"/>
          </p:cNvSpPr>
          <p:nvPr>
            <p:ph type="body" idx="1"/>
          </p:nvPr>
        </p:nvSpPr>
        <p:spPr>
          <a:xfrm>
            <a:off x="779975" y="3548470"/>
            <a:ext cx="1682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b="1"/>
              <a:t>PRE VISIT</a:t>
            </a:r>
            <a:endParaRPr sz="1800" b="1"/>
          </a:p>
        </p:txBody>
      </p:sp>
      <p:sp>
        <p:nvSpPr>
          <p:cNvPr id="152" name="Google Shape;152;p29"/>
          <p:cNvSpPr txBox="1">
            <a:spLocks noGrp="1"/>
          </p:cNvSpPr>
          <p:nvPr>
            <p:ph type="body" idx="1"/>
          </p:nvPr>
        </p:nvSpPr>
        <p:spPr>
          <a:xfrm>
            <a:off x="3466214" y="3548475"/>
            <a:ext cx="22899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t>VISIT</a:t>
            </a:r>
            <a:endParaRPr sz="1800" b="1" dirty="0"/>
          </a:p>
        </p:txBody>
      </p:sp>
      <p:sp>
        <p:nvSpPr>
          <p:cNvPr id="153" name="Google Shape;153;p29"/>
          <p:cNvSpPr txBox="1">
            <a:spLocks noGrp="1"/>
          </p:cNvSpPr>
          <p:nvPr>
            <p:ph type="body" idx="1"/>
          </p:nvPr>
        </p:nvSpPr>
        <p:spPr>
          <a:xfrm>
            <a:off x="6681325" y="3548483"/>
            <a:ext cx="1682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b="1"/>
              <a:t>POST VISIT</a:t>
            </a:r>
            <a:endParaRPr sz="1800" b="1"/>
          </a:p>
        </p:txBody>
      </p:sp>
      <p:sp>
        <p:nvSpPr>
          <p:cNvPr id="154" name="Google Shape;154;p29"/>
          <p:cNvSpPr txBox="1">
            <a:spLocks noGrp="1"/>
          </p:cNvSpPr>
          <p:nvPr>
            <p:ph type="body" idx="1"/>
          </p:nvPr>
        </p:nvSpPr>
        <p:spPr>
          <a:xfrm>
            <a:off x="1243325" y="2625625"/>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1</a:t>
            </a:r>
            <a:endParaRPr sz="4300" b="1">
              <a:solidFill>
                <a:schemeClr val="dk1"/>
              </a:solidFill>
            </a:endParaRPr>
          </a:p>
        </p:txBody>
      </p:sp>
      <p:sp>
        <p:nvSpPr>
          <p:cNvPr id="155" name="Google Shape;155;p29"/>
          <p:cNvSpPr txBox="1">
            <a:spLocks noGrp="1"/>
          </p:cNvSpPr>
          <p:nvPr>
            <p:ph type="body" idx="1"/>
          </p:nvPr>
        </p:nvSpPr>
        <p:spPr>
          <a:xfrm>
            <a:off x="4194000" y="2625625"/>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2</a:t>
            </a:r>
            <a:endParaRPr sz="4300" b="1">
              <a:solidFill>
                <a:schemeClr val="dk1"/>
              </a:solidFill>
            </a:endParaRPr>
          </a:p>
        </p:txBody>
      </p:sp>
      <p:sp>
        <p:nvSpPr>
          <p:cNvPr id="156" name="Google Shape;156;p29"/>
          <p:cNvSpPr txBox="1">
            <a:spLocks noGrp="1"/>
          </p:cNvSpPr>
          <p:nvPr>
            <p:ph type="body" idx="1"/>
          </p:nvPr>
        </p:nvSpPr>
        <p:spPr>
          <a:xfrm>
            <a:off x="7144675" y="2625625"/>
            <a:ext cx="7560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300" b="1">
                <a:solidFill>
                  <a:schemeClr val="dk1"/>
                </a:solidFill>
              </a:rPr>
              <a:t>3</a:t>
            </a:r>
            <a:endParaRPr sz="4300" b="1">
              <a:solidFill>
                <a:schemeClr val="dk1"/>
              </a:solidFill>
            </a:endParaRPr>
          </a:p>
        </p:txBody>
      </p:sp>
    </p:spTree>
    <p:extLst>
      <p:ext uri="{BB962C8B-B14F-4D97-AF65-F5344CB8AC3E}">
        <p14:creationId xmlns:p14="http://schemas.microsoft.com/office/powerpoint/2010/main" val="320301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1EB5-51F0-0778-1FA8-3B5F8F0E12A7}"/>
              </a:ext>
            </a:extLst>
          </p:cNvPr>
          <p:cNvSpPr>
            <a:spLocks noGrp="1"/>
          </p:cNvSpPr>
          <p:nvPr>
            <p:ph type="title"/>
          </p:nvPr>
        </p:nvSpPr>
        <p:spPr>
          <a:xfrm>
            <a:off x="311725" y="500925"/>
            <a:ext cx="8717014" cy="623700"/>
          </a:xfrm>
        </p:spPr>
        <p:txBody>
          <a:bodyPr/>
          <a:lstStyle/>
          <a:p>
            <a:r>
              <a:rPr lang="en-US" dirty="0"/>
              <a:t>GET READY FOR SOME EXCITING AG-TIVITIES! </a:t>
            </a:r>
          </a:p>
        </p:txBody>
      </p:sp>
      <p:pic>
        <p:nvPicPr>
          <p:cNvPr id="6" name="Picture 5" descr="A picture containing text, person, floor, indoor&#10;&#10;Description automatically generated">
            <a:extLst>
              <a:ext uri="{FF2B5EF4-FFF2-40B4-BE49-F238E27FC236}">
                <a16:creationId xmlns:a16="http://schemas.microsoft.com/office/drawing/2014/main" id="{4678317F-B38A-3A76-3AE7-AA73D7C9E0B6}"/>
              </a:ext>
            </a:extLst>
          </p:cNvPr>
          <p:cNvPicPr>
            <a:picLocks noChangeAspect="1"/>
          </p:cNvPicPr>
          <p:nvPr/>
        </p:nvPicPr>
        <p:blipFill>
          <a:blip r:embed="rId2"/>
          <a:stretch>
            <a:fillRect/>
          </a:stretch>
        </p:blipFill>
        <p:spPr>
          <a:xfrm>
            <a:off x="422622" y="1586655"/>
            <a:ext cx="3611495" cy="3388211"/>
          </a:xfrm>
          <a:prstGeom prst="rect">
            <a:avLst/>
          </a:prstGeom>
        </p:spPr>
      </p:pic>
      <p:pic>
        <p:nvPicPr>
          <p:cNvPr id="8" name="Picture 7">
            <a:extLst>
              <a:ext uri="{FF2B5EF4-FFF2-40B4-BE49-F238E27FC236}">
                <a16:creationId xmlns:a16="http://schemas.microsoft.com/office/drawing/2014/main" id="{79F8624A-FA3D-D063-E793-1B6B4039E399}"/>
              </a:ext>
            </a:extLst>
          </p:cNvPr>
          <p:cNvPicPr>
            <a:picLocks noChangeAspect="1"/>
          </p:cNvPicPr>
          <p:nvPr/>
        </p:nvPicPr>
        <p:blipFill>
          <a:blip r:embed="rId3"/>
          <a:stretch>
            <a:fillRect/>
          </a:stretch>
        </p:blipFill>
        <p:spPr>
          <a:xfrm>
            <a:off x="5109884" y="1581711"/>
            <a:ext cx="3611494" cy="3393155"/>
          </a:xfrm>
          <a:prstGeom prst="rect">
            <a:avLst/>
          </a:prstGeom>
        </p:spPr>
      </p:pic>
    </p:spTree>
    <p:extLst>
      <p:ext uri="{BB962C8B-B14F-4D97-AF65-F5344CB8AC3E}">
        <p14:creationId xmlns:p14="http://schemas.microsoft.com/office/powerpoint/2010/main" val="94816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Inside the mobile classroom: floorplan</a:t>
            </a:r>
            <a:endParaRPr/>
          </a:p>
        </p:txBody>
      </p:sp>
      <p:pic>
        <p:nvPicPr>
          <p:cNvPr id="162" name="Google Shape;162;p30"/>
          <p:cNvPicPr preferRelativeResize="0"/>
          <p:nvPr/>
        </p:nvPicPr>
        <p:blipFill>
          <a:blip r:embed="rId3">
            <a:alphaModFix/>
          </a:blip>
          <a:stretch>
            <a:fillRect/>
          </a:stretch>
        </p:blipFill>
        <p:spPr>
          <a:xfrm>
            <a:off x="662950" y="120325"/>
            <a:ext cx="7628152" cy="4216600"/>
          </a:xfrm>
          <a:prstGeom prst="rect">
            <a:avLst/>
          </a:prstGeom>
          <a:noFill/>
          <a:ln>
            <a:noFill/>
          </a:ln>
        </p:spPr>
      </p:pic>
      <p:sp>
        <p:nvSpPr>
          <p:cNvPr id="163" name="Google Shape;163;p30"/>
          <p:cNvSpPr/>
          <p:nvPr/>
        </p:nvSpPr>
        <p:spPr>
          <a:xfrm>
            <a:off x="7371000" y="243225"/>
            <a:ext cx="1773000" cy="1591500"/>
          </a:xfrm>
          <a:prstGeom prst="ellipse">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Activities can be conducted outside with local farm bureau!</a:t>
            </a:r>
            <a:endParaRPr/>
          </a:p>
        </p:txBody>
      </p:sp>
      <p:sp>
        <p:nvSpPr>
          <p:cNvPr id="164" name="Google Shape;164;p30"/>
          <p:cNvSpPr/>
          <p:nvPr/>
        </p:nvSpPr>
        <p:spPr>
          <a:xfrm>
            <a:off x="311700" y="120325"/>
            <a:ext cx="1956900" cy="1805400"/>
          </a:xfrm>
          <a:prstGeom prst="ellipse">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Educational Program Assistant will welcome people in &amp; explain the trailer!</a:t>
            </a:r>
            <a:endParaRPr/>
          </a:p>
        </p:txBody>
      </p:sp>
      <p:sp>
        <p:nvSpPr>
          <p:cNvPr id="165" name="Google Shape;165;p30"/>
          <p:cNvSpPr/>
          <p:nvPr/>
        </p:nvSpPr>
        <p:spPr>
          <a:xfrm rot="-10798946">
            <a:off x="5343675" y="1056325"/>
            <a:ext cx="1956900" cy="381000"/>
          </a:xfrm>
          <a:prstGeom prst="bentUpArrow">
            <a:avLst>
              <a:gd name="adj1" fmla="val 25000"/>
              <a:gd name="adj2" fmla="val 25000"/>
              <a:gd name="adj3" fmla="val 25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311725" y="233475"/>
            <a:ext cx="3706500" cy="27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Mobile Classroom Visit: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1" name="Google Shape;171;p31"/>
          <p:cNvSpPr txBox="1"/>
          <p:nvPr/>
        </p:nvSpPr>
        <p:spPr>
          <a:xfrm>
            <a:off x="4872096" y="3326813"/>
            <a:ext cx="11772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Live “Ag-tivity”</a:t>
            </a:r>
            <a:endParaRPr>
              <a:solidFill>
                <a:srgbClr val="FFFFFF"/>
              </a:solidFill>
              <a:latin typeface="Roboto"/>
              <a:ea typeface="Roboto"/>
              <a:cs typeface="Roboto"/>
              <a:sym typeface="Roboto"/>
            </a:endParaRPr>
          </a:p>
        </p:txBody>
      </p:sp>
      <p:sp>
        <p:nvSpPr>
          <p:cNvPr id="174" name="Google Shape;174;p31"/>
          <p:cNvSpPr/>
          <p:nvPr/>
        </p:nvSpPr>
        <p:spPr>
          <a:xfrm>
            <a:off x="321777" y="3583913"/>
            <a:ext cx="1549500" cy="1374900"/>
          </a:xfrm>
          <a:prstGeom prst="ellipse">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txBox="1"/>
          <p:nvPr/>
        </p:nvSpPr>
        <p:spPr>
          <a:xfrm rot="-5400000">
            <a:off x="-594000" y="3326813"/>
            <a:ext cx="17022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rgbClr val="FFFFFF"/>
                </a:solidFill>
                <a:latin typeface="Roboto"/>
                <a:ea typeface="Roboto"/>
                <a:cs typeface="Roboto"/>
                <a:sym typeface="Roboto"/>
              </a:rPr>
              <a:t>INSIDE</a:t>
            </a:r>
            <a:endParaRPr sz="1900">
              <a:solidFill>
                <a:srgbClr val="FFFFFF"/>
              </a:solidFill>
              <a:latin typeface="Roboto"/>
              <a:ea typeface="Roboto"/>
              <a:cs typeface="Roboto"/>
              <a:sym typeface="Roboto"/>
            </a:endParaRPr>
          </a:p>
        </p:txBody>
      </p:sp>
      <p:sp>
        <p:nvSpPr>
          <p:cNvPr id="176" name="Google Shape;176;p31"/>
          <p:cNvSpPr txBox="1"/>
          <p:nvPr/>
        </p:nvSpPr>
        <p:spPr>
          <a:xfrm rot="-5400000">
            <a:off x="-395100" y="1590803"/>
            <a:ext cx="13044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rgbClr val="FFFFFF"/>
                </a:solidFill>
                <a:latin typeface="Roboto"/>
                <a:ea typeface="Roboto"/>
                <a:cs typeface="Roboto"/>
                <a:sym typeface="Roboto"/>
              </a:rPr>
              <a:t>OUTSIDE</a:t>
            </a:r>
            <a:endParaRPr sz="1900">
              <a:solidFill>
                <a:srgbClr val="FFFFFF"/>
              </a:solidFill>
              <a:latin typeface="Roboto"/>
              <a:ea typeface="Roboto"/>
              <a:cs typeface="Roboto"/>
              <a:sym typeface="Roboto"/>
            </a:endParaRPr>
          </a:p>
        </p:txBody>
      </p:sp>
      <p:sp>
        <p:nvSpPr>
          <p:cNvPr id="177" name="Google Shape;177;p31"/>
          <p:cNvSpPr/>
          <p:nvPr/>
        </p:nvSpPr>
        <p:spPr>
          <a:xfrm>
            <a:off x="3102740" y="890408"/>
            <a:ext cx="1053900" cy="983700"/>
          </a:xfrm>
          <a:prstGeom prst="ellipse">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txBox="1"/>
          <p:nvPr/>
        </p:nvSpPr>
        <p:spPr>
          <a:xfrm>
            <a:off x="4607200" y="292525"/>
            <a:ext cx="409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79" name="Google Shape;179;p31"/>
          <p:cNvSpPr txBox="1"/>
          <p:nvPr/>
        </p:nvSpPr>
        <p:spPr>
          <a:xfrm>
            <a:off x="4668150" y="314275"/>
            <a:ext cx="40953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Merriweather"/>
                <a:ea typeface="Merriweather"/>
                <a:cs typeface="Merriweather"/>
                <a:sym typeface="Merriweather"/>
              </a:rPr>
              <a:t>Structure: </a:t>
            </a:r>
            <a:endParaRPr sz="1600" dirty="0">
              <a:latin typeface="Merriweather"/>
              <a:ea typeface="Merriweather"/>
              <a:cs typeface="Merriweather"/>
              <a:sym typeface="Merriweather"/>
            </a:endParaRPr>
          </a:p>
          <a:p>
            <a:pPr marL="0" lvl="0" indent="0" algn="l" rtl="0">
              <a:spcBef>
                <a:spcPts val="0"/>
              </a:spcBef>
              <a:spcAft>
                <a:spcPts val="0"/>
              </a:spcAft>
              <a:buNone/>
            </a:pPr>
            <a:endParaRPr sz="1600" dirty="0">
              <a:latin typeface="Merriweather"/>
              <a:ea typeface="Merriweather"/>
              <a:cs typeface="Merriweather"/>
              <a:sym typeface="Merriweather"/>
            </a:endParaRPr>
          </a:p>
          <a:p>
            <a:pPr marL="0" lvl="0" indent="0" algn="l" rtl="0">
              <a:spcBef>
                <a:spcPts val="0"/>
              </a:spcBef>
              <a:spcAft>
                <a:spcPts val="0"/>
              </a:spcAft>
              <a:buNone/>
            </a:pPr>
            <a:r>
              <a:rPr lang="en" sz="1600" dirty="0">
                <a:latin typeface="Merriweather"/>
                <a:ea typeface="Merriweather"/>
                <a:cs typeface="Merriweather"/>
                <a:sym typeface="Merriweather"/>
              </a:rPr>
              <a:t>Depending on your event, we can accommodate to your needs!</a:t>
            </a:r>
            <a:endParaRPr sz="1600" dirty="0">
              <a:latin typeface="Merriweather"/>
              <a:ea typeface="Merriweather"/>
              <a:cs typeface="Merriweather"/>
              <a:sym typeface="Merriweather"/>
            </a:endParaRPr>
          </a:p>
          <a:p>
            <a:pPr marL="457200" lvl="0" indent="-330200" algn="l" rtl="0">
              <a:spcBef>
                <a:spcPts val="0"/>
              </a:spcBef>
              <a:spcAft>
                <a:spcPts val="0"/>
              </a:spcAft>
              <a:buSzPts val="1600"/>
              <a:buFont typeface="Merriweather"/>
              <a:buAutoNum type="arabicPeriod"/>
            </a:pPr>
            <a:r>
              <a:rPr lang="en" sz="1600" dirty="0">
                <a:latin typeface="Merriweather"/>
                <a:ea typeface="Merriweather"/>
                <a:cs typeface="Merriweather"/>
                <a:sym typeface="Merriweather"/>
              </a:rPr>
              <a:t>Open House Style</a:t>
            </a:r>
            <a:endParaRPr sz="1600" dirty="0">
              <a:latin typeface="Merriweather"/>
              <a:ea typeface="Merriweather"/>
              <a:cs typeface="Merriweather"/>
              <a:sym typeface="Merriweather"/>
            </a:endParaRPr>
          </a:p>
          <a:p>
            <a:pPr marL="914400" lvl="1" indent="-330200" algn="l" rtl="0">
              <a:spcBef>
                <a:spcPts val="0"/>
              </a:spcBef>
              <a:spcAft>
                <a:spcPts val="0"/>
              </a:spcAft>
              <a:buSzPts val="1600"/>
              <a:buFont typeface="Merriweather"/>
              <a:buAutoNum type="alphaLcPeriod"/>
            </a:pPr>
            <a:r>
              <a:rPr lang="en" sz="1600" dirty="0">
                <a:latin typeface="Merriweather"/>
                <a:ea typeface="Merriweather"/>
                <a:cs typeface="Merriweather"/>
                <a:sym typeface="Merriweather"/>
              </a:rPr>
              <a:t>Visitors walk through at their own pace and Educational Program Assistants &amp; Volunteers help with questions and directions on games!</a:t>
            </a:r>
            <a:endParaRPr sz="1600" dirty="0">
              <a:latin typeface="Merriweather"/>
              <a:ea typeface="Merriweather"/>
              <a:cs typeface="Merriweather"/>
              <a:sym typeface="Merriweather"/>
            </a:endParaRPr>
          </a:p>
          <a:p>
            <a:pPr marL="457200" lvl="0" indent="-330200" algn="l" rtl="0">
              <a:spcBef>
                <a:spcPts val="0"/>
              </a:spcBef>
              <a:spcAft>
                <a:spcPts val="0"/>
              </a:spcAft>
              <a:buSzPts val="1600"/>
              <a:buFont typeface="Merriweather"/>
              <a:buAutoNum type="arabicPeriod"/>
            </a:pPr>
            <a:r>
              <a:rPr lang="en" sz="1600" dirty="0">
                <a:latin typeface="Merriweather"/>
                <a:ea typeface="Merriweather"/>
                <a:cs typeface="Merriweather"/>
                <a:sym typeface="Merriweather"/>
              </a:rPr>
              <a:t>Fair Style</a:t>
            </a:r>
            <a:endParaRPr sz="1600" dirty="0">
              <a:latin typeface="Merriweather"/>
              <a:ea typeface="Merriweather"/>
              <a:cs typeface="Merriweather"/>
              <a:sym typeface="Merriweather"/>
            </a:endParaRPr>
          </a:p>
          <a:p>
            <a:pPr marL="914400" lvl="1" indent="-330200" algn="l" rtl="0">
              <a:spcBef>
                <a:spcPts val="0"/>
              </a:spcBef>
              <a:spcAft>
                <a:spcPts val="0"/>
              </a:spcAft>
              <a:buSzPts val="1600"/>
              <a:buFont typeface="Merriweather"/>
              <a:buAutoNum type="alphaLcPeriod"/>
            </a:pPr>
            <a:r>
              <a:rPr lang="en" sz="1600" dirty="0">
                <a:latin typeface="Merriweather"/>
                <a:ea typeface="Merriweather"/>
                <a:cs typeface="Merriweather"/>
                <a:sym typeface="Merriweather"/>
              </a:rPr>
              <a:t>The mobile classroom is one of multiple stations &amp; visitors rotate to each station! </a:t>
            </a:r>
            <a:endParaRPr sz="1600" dirty="0">
              <a:latin typeface="Merriweather"/>
              <a:ea typeface="Merriweather"/>
              <a:cs typeface="Merriweather"/>
              <a:sym typeface="Merriweather"/>
            </a:endParaRPr>
          </a:p>
          <a:p>
            <a:pPr marL="457200" lvl="0" indent="-330200" algn="l" rtl="0">
              <a:spcBef>
                <a:spcPts val="0"/>
              </a:spcBef>
              <a:spcAft>
                <a:spcPts val="0"/>
              </a:spcAft>
              <a:buSzPts val="1600"/>
              <a:buFont typeface="Merriweather"/>
              <a:buAutoNum type="arabicPeriod"/>
            </a:pPr>
            <a:r>
              <a:rPr lang="en" sz="1600" dirty="0">
                <a:latin typeface="Merriweather"/>
                <a:ea typeface="Merriweather"/>
                <a:cs typeface="Merriweather"/>
                <a:sym typeface="Merriweather"/>
              </a:rPr>
              <a:t>Full Educational Program- Explained on slide 5.</a:t>
            </a:r>
            <a:endParaRPr sz="1600" dirty="0">
              <a:latin typeface="Merriweather"/>
              <a:ea typeface="Merriweather"/>
              <a:cs typeface="Merriweather"/>
              <a:sym typeface="Merriweather"/>
            </a:endParaRPr>
          </a:p>
        </p:txBody>
      </p:sp>
      <p:pic>
        <p:nvPicPr>
          <p:cNvPr id="3" name="Picture 2" descr="A picture containing text&#10;&#10;Description automatically generated">
            <a:extLst>
              <a:ext uri="{FF2B5EF4-FFF2-40B4-BE49-F238E27FC236}">
                <a16:creationId xmlns:a16="http://schemas.microsoft.com/office/drawing/2014/main" id="{1DA1FE67-E8C7-B8BC-F2E0-99F2546560C0}"/>
              </a:ext>
            </a:extLst>
          </p:cNvPr>
          <p:cNvPicPr>
            <a:picLocks noChangeAspect="1"/>
          </p:cNvPicPr>
          <p:nvPr/>
        </p:nvPicPr>
        <p:blipFill>
          <a:blip r:embed="rId3"/>
          <a:stretch>
            <a:fillRect/>
          </a:stretch>
        </p:blipFill>
        <p:spPr>
          <a:xfrm>
            <a:off x="575150" y="3036268"/>
            <a:ext cx="1390660" cy="1842211"/>
          </a:xfrm>
          <a:prstGeom prst="rect">
            <a:avLst/>
          </a:prstGeom>
        </p:spPr>
      </p:pic>
      <p:pic>
        <p:nvPicPr>
          <p:cNvPr id="5" name="Picture 4" descr="A picture containing text, tree, outdoor, road&#10;&#10;Description automatically generated">
            <a:extLst>
              <a:ext uri="{FF2B5EF4-FFF2-40B4-BE49-F238E27FC236}">
                <a16:creationId xmlns:a16="http://schemas.microsoft.com/office/drawing/2014/main" id="{44BBAADC-B150-9E68-1C66-296BFE045735}"/>
              </a:ext>
            </a:extLst>
          </p:cNvPr>
          <p:cNvPicPr>
            <a:picLocks noChangeAspect="1"/>
          </p:cNvPicPr>
          <p:nvPr/>
        </p:nvPicPr>
        <p:blipFill>
          <a:blip r:embed="rId4"/>
          <a:stretch>
            <a:fillRect/>
          </a:stretch>
        </p:blipFill>
        <p:spPr>
          <a:xfrm>
            <a:off x="575150" y="1186126"/>
            <a:ext cx="3054540" cy="175065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D9FE834-DF9C-F4C2-BFCB-B419A2AE213F}"/>
              </a:ext>
            </a:extLst>
          </p:cNvPr>
          <p:cNvPicPr>
            <a:picLocks noChangeAspect="1"/>
          </p:cNvPicPr>
          <p:nvPr/>
        </p:nvPicPr>
        <p:blipFill>
          <a:blip r:embed="rId5"/>
          <a:stretch>
            <a:fillRect/>
          </a:stretch>
        </p:blipFill>
        <p:spPr>
          <a:xfrm>
            <a:off x="2290473" y="3009675"/>
            <a:ext cx="1339217" cy="18422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body" idx="1"/>
          </p:nvPr>
        </p:nvSpPr>
        <p:spPr>
          <a:xfrm>
            <a:off x="4314700" y="126400"/>
            <a:ext cx="4694400" cy="48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erriweather"/>
                <a:ea typeface="Merriweather"/>
                <a:cs typeface="Merriweather"/>
                <a:sym typeface="Merriweather"/>
              </a:rPr>
              <a:t>Summary: </a:t>
            </a:r>
            <a:r>
              <a:rPr lang="en" sz="1200">
                <a:solidFill>
                  <a:srgbClr val="000000"/>
                </a:solidFill>
                <a:latin typeface="Merriweather"/>
                <a:ea typeface="Merriweather"/>
                <a:cs typeface="Merriweather"/>
                <a:sym typeface="Merriweather"/>
              </a:rPr>
              <a:t>The diversity of the horticulture industry is shown through interactive augmented reality scenes that tell the journey of a plant from greenhouse to garden center to right in your backyard</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sz="1200">
                <a:latin typeface="Merriweather"/>
                <a:ea typeface="Merriweather"/>
                <a:cs typeface="Merriweather"/>
                <a:sym typeface="Merriweather"/>
              </a:rPr>
              <a:t>Technology Used: </a:t>
            </a:r>
            <a:r>
              <a:rPr lang="en" sz="1200">
                <a:solidFill>
                  <a:srgbClr val="000000"/>
                </a:solidFill>
                <a:latin typeface="Merriweather"/>
                <a:ea typeface="Merriweather"/>
                <a:cs typeface="Merriweather"/>
                <a:sym typeface="Merriweather"/>
              </a:rPr>
              <a:t>Tablet on a slider that moves across three augmented reality animations: </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sz="1200">
                <a:latin typeface="Merriweather"/>
                <a:ea typeface="Merriweather"/>
                <a:cs typeface="Merriweather"/>
                <a:sym typeface="Merriweather"/>
              </a:rPr>
              <a:t>Lessons Learned: </a:t>
            </a:r>
            <a:endParaRPr sz="1200">
              <a:solidFill>
                <a:srgbClr val="000000"/>
              </a:solidFill>
              <a:latin typeface="Merriweather"/>
              <a:ea typeface="Merriweather"/>
              <a:cs typeface="Merriweather"/>
              <a:sym typeface="Merriweather"/>
            </a:endParaRPr>
          </a:p>
          <a:p>
            <a:pPr marL="457200" lvl="0" indent="-304800" algn="l" rtl="0">
              <a:spcBef>
                <a:spcPts val="160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3D growing flower with labeled plant parts to learn the anatomy of a plant</a:t>
            </a:r>
            <a:endParaRPr sz="1200">
              <a:solidFill>
                <a:srgbClr val="000000"/>
              </a:solidFill>
              <a:latin typeface="Merriweather"/>
              <a:ea typeface="Merriweather"/>
              <a:cs typeface="Merriweather"/>
              <a:sym typeface="Merriweather"/>
            </a:endParaRPr>
          </a:p>
          <a:p>
            <a:pPr marL="457200" lvl="0"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Right Plant Right Place - Describe your backyard to pick the perfect plant for the right conditions</a:t>
            </a:r>
            <a:endParaRPr sz="1200">
              <a:solidFill>
                <a:srgbClr val="000000"/>
              </a:solidFill>
              <a:latin typeface="Merriweather"/>
              <a:ea typeface="Merriweather"/>
              <a:cs typeface="Merriweather"/>
              <a:sym typeface="Merriweather"/>
            </a:endParaRPr>
          </a:p>
          <a:p>
            <a:pPr marL="914400" lvl="1"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Is the soil wet or dry?</a:t>
            </a:r>
            <a:endParaRPr sz="1200">
              <a:solidFill>
                <a:srgbClr val="000000"/>
              </a:solidFill>
              <a:latin typeface="Merriweather"/>
              <a:ea typeface="Merriweather"/>
              <a:cs typeface="Merriweather"/>
              <a:sym typeface="Merriweather"/>
            </a:endParaRPr>
          </a:p>
          <a:p>
            <a:pPr marL="914400" lvl="1"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Is it sunny or shady?</a:t>
            </a:r>
            <a:endParaRPr sz="1200">
              <a:solidFill>
                <a:srgbClr val="000000"/>
              </a:solidFill>
              <a:latin typeface="Merriweather"/>
              <a:ea typeface="Merriweather"/>
              <a:cs typeface="Merriweather"/>
              <a:sym typeface="Merriweather"/>
            </a:endParaRPr>
          </a:p>
          <a:p>
            <a:pPr marL="914400" lvl="1"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Do you have a lot of space or a little bit of space?</a:t>
            </a:r>
            <a:endParaRPr sz="1200">
              <a:solidFill>
                <a:srgbClr val="000000"/>
              </a:solidFill>
              <a:latin typeface="Merriweather"/>
              <a:ea typeface="Merriweather"/>
              <a:cs typeface="Merriweather"/>
              <a:sym typeface="Merriweather"/>
            </a:endParaRPr>
          </a:p>
          <a:p>
            <a:pPr marL="457200" lvl="0" indent="-304800" algn="l" rtl="0">
              <a:spcBef>
                <a:spcPts val="0"/>
              </a:spcBef>
              <a:spcAft>
                <a:spcPts val="0"/>
              </a:spcAft>
              <a:buClr>
                <a:srgbClr val="000000"/>
              </a:buClr>
              <a:buSzPts val="1200"/>
              <a:buFont typeface="Merriweather"/>
              <a:buChar char="-"/>
            </a:pPr>
            <a:r>
              <a:rPr lang="en" sz="1200">
                <a:solidFill>
                  <a:srgbClr val="000000"/>
                </a:solidFill>
                <a:latin typeface="Merriweather"/>
                <a:ea typeface="Merriweather"/>
                <a:cs typeface="Merriweather"/>
                <a:sym typeface="Merriweather"/>
              </a:rPr>
              <a:t>Design your backyard - Build the yard by selecting the right plant from options and planting it in the correct location in your yard</a:t>
            </a:r>
            <a:endParaRPr sz="1200">
              <a:solidFill>
                <a:srgbClr val="000000"/>
              </a:solidFill>
              <a:latin typeface="Merriweather"/>
              <a:ea typeface="Merriweather"/>
              <a:cs typeface="Merriweather"/>
              <a:sym typeface="Merriweather"/>
            </a:endParaRPr>
          </a:p>
          <a:p>
            <a:pPr marL="0" lvl="0" indent="0" algn="l" rtl="0">
              <a:spcBef>
                <a:spcPts val="1600"/>
              </a:spcBef>
              <a:spcAft>
                <a:spcPts val="0"/>
              </a:spcAft>
              <a:buNone/>
            </a:pPr>
            <a:r>
              <a:rPr lang="en" sz="1200">
                <a:latin typeface="Merriweather"/>
                <a:ea typeface="Merriweather"/>
                <a:cs typeface="Merriweather"/>
                <a:sym typeface="Merriweather"/>
              </a:rPr>
              <a:t>Sponsors: </a:t>
            </a:r>
            <a:r>
              <a:rPr lang="en" sz="1200">
                <a:solidFill>
                  <a:srgbClr val="000000"/>
                </a:solidFill>
                <a:latin typeface="Merriweather"/>
                <a:ea typeface="Merriweather"/>
                <a:cs typeface="Merriweather"/>
                <a:sym typeface="Merriweather"/>
              </a:rPr>
              <a:t>Georgia Green Industry Association, McCorkle Nurseries, UGA Research Foundation, Urban Ag Council</a:t>
            </a:r>
            <a:endParaRPr sz="1200">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pic>
        <p:nvPicPr>
          <p:cNvPr id="3" name="Picture 2" descr="A picture containing text, indoor&#10;&#10;Description automatically generated">
            <a:extLst>
              <a:ext uri="{FF2B5EF4-FFF2-40B4-BE49-F238E27FC236}">
                <a16:creationId xmlns:a16="http://schemas.microsoft.com/office/drawing/2014/main" id="{FE7B5F95-7F4C-0FD8-304D-66BB72763AC6}"/>
              </a:ext>
            </a:extLst>
          </p:cNvPr>
          <p:cNvPicPr>
            <a:picLocks noChangeAspect="1"/>
          </p:cNvPicPr>
          <p:nvPr/>
        </p:nvPicPr>
        <p:blipFill>
          <a:blip r:embed="rId3"/>
          <a:stretch>
            <a:fillRect/>
          </a:stretch>
        </p:blipFill>
        <p:spPr>
          <a:xfrm>
            <a:off x="627841" y="284971"/>
            <a:ext cx="3022075" cy="4527454"/>
          </a:xfrm>
          <a:prstGeom prst="rect">
            <a:avLst/>
          </a:prstGeom>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1652</Words>
  <Application>Microsoft Office PowerPoint</Application>
  <PresentationFormat>On-screen Show (16:9)</PresentationFormat>
  <Paragraphs>153</Paragraphs>
  <Slides>24</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Merriweather</vt:lpstr>
      <vt:lpstr>Arial</vt:lpstr>
      <vt:lpstr>Roboto</vt:lpstr>
      <vt:lpstr>Paradigm</vt:lpstr>
      <vt:lpstr>Paradigm</vt:lpstr>
      <vt:lpstr>Presentation for Interested Organizations</vt:lpstr>
      <vt:lpstr>PowerPoint Presentation</vt:lpstr>
      <vt:lpstr>PowerPoint Presentation</vt:lpstr>
      <vt:lpstr>Why we love our program!</vt:lpstr>
      <vt:lpstr>What is the “Georgia Ag Experience”?</vt:lpstr>
      <vt:lpstr>GET READY FOR SOME EXCITING AG-TIVITIES! </vt:lpstr>
      <vt:lpstr>PowerPoint Presentation</vt:lpstr>
      <vt:lpstr>Mobile Classroom Visit: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Mobile Visit Fee</vt:lpstr>
      <vt:lpstr>Timeline: From Request to Post Visit</vt:lpstr>
      <vt:lpstr> Visit &amp; Sign Up  Dates by District</vt:lpstr>
      <vt:lpstr> THE KIDS LOVE   BINGO!! </vt:lpstr>
      <vt:lpstr>Boots on the ground! Staffing the classroom</vt:lpstr>
      <vt:lpstr>What’s required?</vt:lpstr>
      <vt:lpstr>Additional Resources for Ag Education</vt:lpstr>
      <vt:lpstr>Thank you!  We appreciate you allowing us to educate your students about agriculture, and please let me know how we can continue to support agriculture education in your organization.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for Interested Organizations</dc:title>
  <dc:creator>Virginia Fulwood</dc:creator>
  <cp:lastModifiedBy>Virginia Fulwood</cp:lastModifiedBy>
  <cp:revision>2</cp:revision>
  <dcterms:modified xsi:type="dcterms:W3CDTF">2023-03-29T15:36:27Z</dcterms:modified>
</cp:coreProperties>
</file>