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5143500" type="screen16x9"/>
  <p:notesSz cx="6858000" cy="9144000"/>
  <p:embeddedFontLst>
    <p:embeddedFont>
      <p:font typeface="Merriweather" panose="00000500000000000000" pitchFamily="2" charset="0"/>
      <p:regular r:id="rId28"/>
      <p:bold r:id="rId29"/>
      <p:italic r:id="rId30"/>
      <p:boldItalic r:id="rId31"/>
    </p:embeddedFon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898"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a409e3a01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a409e3a01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a409e3a01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409e3a01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a409e3a01b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a409e3a01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a409e3a01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a409e3a01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a409e3a01b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a409e3a01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a409e3a01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a409e3a01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930812a041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930812a041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930812a041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930812a041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930812a041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930812a041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Estimated to cost us around $100 per day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930812a041_0_5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930812a041_0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what every visit will look like..</a:t>
            </a:r>
            <a:endParaRPr/>
          </a:p>
          <a:p>
            <a:pPr marL="0" lvl="0" indent="0" algn="l" rtl="0">
              <a:spcBef>
                <a:spcPts val="0"/>
              </a:spcBef>
              <a:spcAft>
                <a:spcPts val="0"/>
              </a:spcAft>
              <a:buNone/>
            </a:pPr>
            <a:endParaRPr/>
          </a:p>
          <a:p>
            <a:pPr marL="0" lvl="0" indent="0" algn="l" rtl="0">
              <a:spcBef>
                <a:spcPts val="0"/>
              </a:spcBef>
              <a:spcAft>
                <a:spcPts val="0"/>
              </a:spcAft>
              <a:buNone/>
            </a:pPr>
            <a:r>
              <a:rPr lang="en"/>
              <a:t>Visits must be requested by the county office- During sign up period - for each quarter</a:t>
            </a:r>
            <a:endParaRPr/>
          </a:p>
          <a:p>
            <a:pPr marL="0" lvl="0" indent="0" algn="l" rtl="0">
              <a:spcBef>
                <a:spcPts val="0"/>
              </a:spcBef>
              <a:spcAft>
                <a:spcPts val="0"/>
              </a:spcAft>
              <a:buNone/>
            </a:pPr>
            <a:endParaRPr/>
          </a:p>
          <a:p>
            <a:pPr marL="0" lvl="0" indent="0" algn="l" rtl="0">
              <a:spcBef>
                <a:spcPts val="0"/>
              </a:spcBef>
              <a:spcAft>
                <a:spcPts val="0"/>
              </a:spcAft>
              <a:buNone/>
            </a:pPr>
            <a:r>
              <a:rPr lang="en"/>
              <a:t>You will be notified at the end of sign up period, and given next steps</a:t>
            </a:r>
            <a:endParaRPr/>
          </a:p>
          <a:p>
            <a:pPr marL="0" lvl="0" indent="0" algn="l" rtl="0">
              <a:spcBef>
                <a:spcPts val="0"/>
              </a:spcBef>
              <a:spcAft>
                <a:spcPts val="0"/>
              </a:spcAft>
              <a:buNone/>
            </a:pPr>
            <a:endParaRPr/>
          </a:p>
          <a:p>
            <a:pPr marL="0" lvl="0" indent="0" algn="l" rtl="0">
              <a:spcBef>
                <a:spcPts val="0"/>
              </a:spcBef>
              <a:spcAft>
                <a:spcPts val="0"/>
              </a:spcAft>
              <a:buNone/>
            </a:pPr>
            <a:r>
              <a:rPr lang="en"/>
              <a:t>There are some forms that are collected prior. </a:t>
            </a:r>
            <a:endParaRPr/>
          </a:p>
          <a:p>
            <a:pPr marL="0" lvl="0" indent="0" algn="l" rtl="0">
              <a:spcBef>
                <a:spcPts val="0"/>
              </a:spcBef>
              <a:spcAft>
                <a:spcPts val="0"/>
              </a:spcAft>
              <a:buNone/>
            </a:pPr>
            <a:endParaRPr/>
          </a:p>
          <a:p>
            <a:pPr marL="0" lvl="0" indent="0" algn="l" rtl="0">
              <a:spcBef>
                <a:spcPts val="0"/>
              </a:spcBef>
              <a:spcAft>
                <a:spcPts val="0"/>
              </a:spcAft>
              <a:buNone/>
            </a:pPr>
            <a:r>
              <a:rPr lang="en"/>
              <a:t>School prep - lesson plan starts 1 week out</a:t>
            </a:r>
            <a:endParaRPr/>
          </a:p>
          <a:p>
            <a:pPr marL="0" lvl="0" indent="0" algn="l" rtl="0">
              <a:spcBef>
                <a:spcPts val="0"/>
              </a:spcBef>
              <a:spcAft>
                <a:spcPts val="0"/>
              </a:spcAft>
              <a:buNone/>
            </a:pPr>
            <a:endParaRPr/>
          </a:p>
          <a:p>
            <a:pPr marL="0" lvl="0" indent="0" algn="l" rtl="0">
              <a:spcBef>
                <a:spcPts val="0"/>
              </a:spcBef>
              <a:spcAft>
                <a:spcPts val="0"/>
              </a:spcAft>
              <a:buNone/>
            </a:pPr>
            <a:r>
              <a:rPr lang="en"/>
              <a:t>Visit days are likely anywhere from 2-5 day. </a:t>
            </a:r>
            <a:endParaRPr/>
          </a:p>
          <a:p>
            <a:pPr marL="0" lvl="0" indent="0" algn="l" rtl="0">
              <a:spcBef>
                <a:spcPts val="0"/>
              </a:spcBef>
              <a:spcAft>
                <a:spcPts val="0"/>
              </a:spcAft>
              <a:buNone/>
            </a:pPr>
            <a:endParaRPr/>
          </a:p>
          <a:p>
            <a:pPr marL="0" lvl="0" indent="0" algn="l" rtl="0">
              <a:spcBef>
                <a:spcPts val="0"/>
              </a:spcBef>
              <a:spcAft>
                <a:spcPts val="0"/>
              </a:spcAft>
              <a:buNone/>
            </a:pPr>
            <a:r>
              <a:rPr lang="en"/>
              <a:t>After the visit, the school participate in lesson and send in surveys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960875f08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960875f08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930812a041_0_7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930812a041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eabd98ec2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eabd98ec2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all have a part to play in staffing teh mobile classroom</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eabd98ec2c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eabd98ec2c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960875f08e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960875f08e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930812a041_0_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930812a041_0_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930812a041_0_7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930812a041_0_7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930812a041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930812a041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930812a0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930812a0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930812a041_0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930812a041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930812a041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930812a041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a409e3a0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a409e3a0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a409e3a01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a409e3a01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64"/>
        <p:cNvGrpSpPr/>
        <p:nvPr/>
      </p:nvGrpSpPr>
      <p:grpSpPr>
        <a:xfrm>
          <a:off x="0" y="0"/>
          <a:ext cx="0" cy="0"/>
          <a:chOff x="0" y="0"/>
          <a:chExt cx="0" cy="0"/>
        </a:xfrm>
      </p:grpSpPr>
      <p:sp>
        <p:nvSpPr>
          <p:cNvPr id="65" name="Google Shape;65;p14"/>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66" name="Google Shape;66;p14"/>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67" name="Google Shape;67;p14"/>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68" name="Google Shape;68;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69"/>
        <p:cNvGrpSpPr/>
        <p:nvPr/>
      </p:nvGrpSpPr>
      <p:grpSpPr>
        <a:xfrm>
          <a:off x="0" y="0"/>
          <a:ext cx="0" cy="0"/>
          <a:chOff x="0" y="0"/>
          <a:chExt cx="0" cy="0"/>
        </a:xfrm>
      </p:grpSpPr>
      <p:sp>
        <p:nvSpPr>
          <p:cNvPr id="70" name="Google Shape;70;p15"/>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71" name="Google Shape;71;p15"/>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72" name="Google Shape;72;p15"/>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73" name="Google Shape;7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4"/>
        <p:cNvGrpSpPr/>
        <p:nvPr/>
      </p:nvGrpSpPr>
      <p:grpSpPr>
        <a:xfrm>
          <a:off x="0" y="0"/>
          <a:ext cx="0" cy="0"/>
          <a:chOff x="0" y="0"/>
          <a:chExt cx="0" cy="0"/>
        </a:xfrm>
      </p:grpSpPr>
      <p:sp>
        <p:nvSpPr>
          <p:cNvPr id="75" name="Google Shape;75;p16"/>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6"/>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77" name="Google Shape;77;p16"/>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78" name="Google Shape;78;p1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79" name="Google Shape;79;p1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80" name="Google Shape;80;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
        <p:cNvGrpSpPr/>
        <p:nvPr/>
      </p:nvGrpSpPr>
      <p:grpSpPr>
        <a:xfrm>
          <a:off x="0" y="0"/>
          <a:ext cx="0" cy="0"/>
          <a:chOff x="0" y="0"/>
          <a:chExt cx="0" cy="0"/>
        </a:xfrm>
      </p:grpSpPr>
      <p:sp>
        <p:nvSpPr>
          <p:cNvPr id="82" name="Google Shape;82;p17"/>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84" name="Google Shape;84;p17"/>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85" name="Google Shape;85;p17"/>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86" name="Google Shape;8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Google Shape;88;p18"/>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1"/>
        <p:cNvGrpSpPr/>
        <p:nvPr/>
      </p:nvGrpSpPr>
      <p:grpSpPr>
        <a:xfrm>
          <a:off x="0" y="0"/>
          <a:ext cx="0" cy="0"/>
          <a:chOff x="0" y="0"/>
          <a:chExt cx="0" cy="0"/>
        </a:xfrm>
      </p:grpSpPr>
      <p:sp>
        <p:nvSpPr>
          <p:cNvPr id="92" name="Google Shape;92;p19"/>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9"/>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94" name="Google Shape;94;p19"/>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1600"/>
              </a:spcBef>
              <a:spcAft>
                <a:spcPts val="0"/>
              </a:spcAft>
              <a:buClr>
                <a:schemeClr val="accent2"/>
              </a:buClr>
              <a:buSzPts val="1100"/>
              <a:buChar char="○"/>
              <a:defRPr>
                <a:solidFill>
                  <a:schemeClr val="accent2"/>
                </a:solidFill>
              </a:defRPr>
            </a:lvl2pPr>
            <a:lvl3pPr marL="1371600" lvl="2" indent="-298450" rtl="0">
              <a:spcBef>
                <a:spcPts val="1600"/>
              </a:spcBef>
              <a:spcAft>
                <a:spcPts val="0"/>
              </a:spcAft>
              <a:buClr>
                <a:schemeClr val="accent2"/>
              </a:buClr>
              <a:buSzPts val="1100"/>
              <a:buChar char="■"/>
              <a:defRPr>
                <a:solidFill>
                  <a:schemeClr val="accent2"/>
                </a:solidFill>
              </a:defRPr>
            </a:lvl3pPr>
            <a:lvl4pPr marL="1828800" lvl="3" indent="-298450" rtl="0">
              <a:spcBef>
                <a:spcPts val="1600"/>
              </a:spcBef>
              <a:spcAft>
                <a:spcPts val="0"/>
              </a:spcAft>
              <a:buClr>
                <a:schemeClr val="accent2"/>
              </a:buClr>
              <a:buSzPts val="1100"/>
              <a:buChar char="●"/>
              <a:defRPr>
                <a:solidFill>
                  <a:schemeClr val="accent2"/>
                </a:solidFill>
              </a:defRPr>
            </a:lvl4pPr>
            <a:lvl5pPr marL="2286000" lvl="4" indent="-298450" rtl="0">
              <a:spcBef>
                <a:spcPts val="1600"/>
              </a:spcBef>
              <a:spcAft>
                <a:spcPts val="0"/>
              </a:spcAft>
              <a:buClr>
                <a:schemeClr val="accent2"/>
              </a:buClr>
              <a:buSzPts val="1100"/>
              <a:buChar char="○"/>
              <a:defRPr>
                <a:solidFill>
                  <a:schemeClr val="accent2"/>
                </a:solidFill>
              </a:defRPr>
            </a:lvl5pPr>
            <a:lvl6pPr marL="2743200" lvl="5" indent="-298450" rtl="0">
              <a:spcBef>
                <a:spcPts val="1600"/>
              </a:spcBef>
              <a:spcAft>
                <a:spcPts val="0"/>
              </a:spcAft>
              <a:buClr>
                <a:schemeClr val="accent2"/>
              </a:buClr>
              <a:buSzPts val="1100"/>
              <a:buChar char="■"/>
              <a:defRPr>
                <a:solidFill>
                  <a:schemeClr val="accent2"/>
                </a:solidFill>
              </a:defRPr>
            </a:lvl6pPr>
            <a:lvl7pPr marL="3200400" lvl="6" indent="-298450" rtl="0">
              <a:spcBef>
                <a:spcPts val="1600"/>
              </a:spcBef>
              <a:spcAft>
                <a:spcPts val="0"/>
              </a:spcAft>
              <a:buClr>
                <a:schemeClr val="accent2"/>
              </a:buClr>
              <a:buSzPts val="1100"/>
              <a:buChar char="●"/>
              <a:defRPr>
                <a:solidFill>
                  <a:schemeClr val="accent2"/>
                </a:solidFill>
              </a:defRPr>
            </a:lvl7pPr>
            <a:lvl8pPr marL="3657600" lvl="7" indent="-298450" rtl="0">
              <a:spcBef>
                <a:spcPts val="1600"/>
              </a:spcBef>
              <a:spcAft>
                <a:spcPts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95" name="Google Shape;9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8" name="Google Shape;9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9"/>
        <p:cNvGrpSpPr/>
        <p:nvPr/>
      </p:nvGrpSpPr>
      <p:grpSpPr>
        <a:xfrm>
          <a:off x="0" y="0"/>
          <a:ext cx="0" cy="0"/>
          <a:chOff x="0" y="0"/>
          <a:chExt cx="0" cy="0"/>
        </a:xfrm>
      </p:grpSpPr>
      <p:sp>
        <p:nvSpPr>
          <p:cNvPr id="100" name="Google Shape;100;p21"/>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1"/>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02" name="Google Shape;102;p21"/>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103" name="Google Shape;103;p21"/>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04" name="Google Shape;104;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5"/>
        <p:cNvGrpSpPr/>
        <p:nvPr/>
      </p:nvGrpSpPr>
      <p:grpSpPr>
        <a:xfrm>
          <a:off x="0" y="0"/>
          <a:ext cx="0" cy="0"/>
          <a:chOff x="0" y="0"/>
          <a:chExt cx="0" cy="0"/>
        </a:xfrm>
      </p:grpSpPr>
      <p:sp>
        <p:nvSpPr>
          <p:cNvPr id="106" name="Google Shape;106;p22"/>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2"/>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108" name="Google Shape;10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109"/>
        <p:cNvGrpSpPr/>
        <p:nvPr/>
      </p:nvGrpSpPr>
      <p:grpSpPr>
        <a:xfrm>
          <a:off x="0" y="0"/>
          <a:ext cx="0" cy="0"/>
          <a:chOff x="0" y="0"/>
          <a:chExt cx="0" cy="0"/>
        </a:xfrm>
      </p:grpSpPr>
      <p:sp>
        <p:nvSpPr>
          <p:cNvPr id="110" name="Google Shape;110;p23"/>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111" name="Google Shape;111;p23"/>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1600"/>
              </a:spcBef>
              <a:spcAft>
                <a:spcPts val="0"/>
              </a:spcAft>
              <a:buClr>
                <a:schemeClr val="accent2"/>
              </a:buClr>
              <a:buSzPts val="1100"/>
              <a:buChar char="○"/>
              <a:defRPr>
                <a:solidFill>
                  <a:schemeClr val="accent2"/>
                </a:solidFill>
              </a:defRPr>
            </a:lvl2pPr>
            <a:lvl3pPr marL="1371600" lvl="2" indent="-298450" rtl="0">
              <a:spcBef>
                <a:spcPts val="1600"/>
              </a:spcBef>
              <a:spcAft>
                <a:spcPts val="0"/>
              </a:spcAft>
              <a:buClr>
                <a:schemeClr val="accent2"/>
              </a:buClr>
              <a:buSzPts val="1100"/>
              <a:buChar char="■"/>
              <a:defRPr>
                <a:solidFill>
                  <a:schemeClr val="accent2"/>
                </a:solidFill>
              </a:defRPr>
            </a:lvl3pPr>
            <a:lvl4pPr marL="1828800" lvl="3" indent="-298450" rtl="0">
              <a:spcBef>
                <a:spcPts val="1600"/>
              </a:spcBef>
              <a:spcAft>
                <a:spcPts val="0"/>
              </a:spcAft>
              <a:buClr>
                <a:schemeClr val="accent2"/>
              </a:buClr>
              <a:buSzPts val="1100"/>
              <a:buChar char="●"/>
              <a:defRPr>
                <a:solidFill>
                  <a:schemeClr val="accent2"/>
                </a:solidFill>
              </a:defRPr>
            </a:lvl4pPr>
            <a:lvl5pPr marL="2286000" lvl="4" indent="-298450" rtl="0">
              <a:spcBef>
                <a:spcPts val="1600"/>
              </a:spcBef>
              <a:spcAft>
                <a:spcPts val="0"/>
              </a:spcAft>
              <a:buClr>
                <a:schemeClr val="accent2"/>
              </a:buClr>
              <a:buSzPts val="1100"/>
              <a:buChar char="○"/>
              <a:defRPr>
                <a:solidFill>
                  <a:schemeClr val="accent2"/>
                </a:solidFill>
              </a:defRPr>
            </a:lvl5pPr>
            <a:lvl6pPr marL="2743200" lvl="5" indent="-298450" rtl="0">
              <a:spcBef>
                <a:spcPts val="1600"/>
              </a:spcBef>
              <a:spcAft>
                <a:spcPts val="0"/>
              </a:spcAft>
              <a:buClr>
                <a:schemeClr val="accent2"/>
              </a:buClr>
              <a:buSzPts val="1100"/>
              <a:buChar char="■"/>
              <a:defRPr>
                <a:solidFill>
                  <a:schemeClr val="accent2"/>
                </a:solidFill>
              </a:defRPr>
            </a:lvl6pPr>
            <a:lvl7pPr marL="3200400" lvl="6" indent="-298450" rtl="0">
              <a:spcBef>
                <a:spcPts val="1600"/>
              </a:spcBef>
              <a:spcAft>
                <a:spcPts val="0"/>
              </a:spcAft>
              <a:buClr>
                <a:schemeClr val="accent2"/>
              </a:buClr>
              <a:buSzPts val="1100"/>
              <a:buChar char="●"/>
              <a:defRPr>
                <a:solidFill>
                  <a:schemeClr val="accent2"/>
                </a:solidFill>
              </a:defRPr>
            </a:lvl7pPr>
            <a:lvl8pPr marL="3657600" lvl="7" indent="-298450" rtl="0">
              <a:spcBef>
                <a:spcPts val="1600"/>
              </a:spcBef>
              <a:spcAft>
                <a:spcPts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112" name="Google Shape;11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
        <p:nvSpPr>
          <p:cNvPr id="114" name="Google Shape;11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62" name="Google Shape;6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rtl="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63" name="Google Shape;6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Roboto"/>
                <a:ea typeface="Roboto"/>
                <a:cs typeface="Roboto"/>
                <a:sym typeface="Roboto"/>
              </a:defRPr>
            </a:lvl1pPr>
            <a:lvl2pPr lvl="1" algn="r" rtl="0">
              <a:buNone/>
              <a:defRPr sz="1000">
                <a:solidFill>
                  <a:schemeClr val="dk2"/>
                </a:solidFill>
                <a:latin typeface="Roboto"/>
                <a:ea typeface="Roboto"/>
                <a:cs typeface="Roboto"/>
                <a:sym typeface="Roboto"/>
              </a:defRPr>
            </a:lvl2pPr>
            <a:lvl3pPr lvl="2" algn="r" rtl="0">
              <a:buNone/>
              <a:defRPr sz="1000">
                <a:solidFill>
                  <a:schemeClr val="dk2"/>
                </a:solidFill>
                <a:latin typeface="Roboto"/>
                <a:ea typeface="Roboto"/>
                <a:cs typeface="Roboto"/>
                <a:sym typeface="Roboto"/>
              </a:defRPr>
            </a:lvl3pPr>
            <a:lvl4pPr lvl="3" algn="r" rtl="0">
              <a:buNone/>
              <a:defRPr sz="1000">
                <a:solidFill>
                  <a:schemeClr val="dk2"/>
                </a:solidFill>
                <a:latin typeface="Roboto"/>
                <a:ea typeface="Roboto"/>
                <a:cs typeface="Roboto"/>
                <a:sym typeface="Roboto"/>
              </a:defRPr>
            </a:lvl4pPr>
            <a:lvl5pPr lvl="4" algn="r" rtl="0">
              <a:buNone/>
              <a:defRPr sz="1000">
                <a:solidFill>
                  <a:schemeClr val="dk2"/>
                </a:solidFill>
                <a:latin typeface="Roboto"/>
                <a:ea typeface="Roboto"/>
                <a:cs typeface="Roboto"/>
                <a:sym typeface="Roboto"/>
              </a:defRPr>
            </a:lvl5pPr>
            <a:lvl6pPr lvl="5" algn="r" rtl="0">
              <a:buNone/>
              <a:defRPr sz="1000">
                <a:solidFill>
                  <a:schemeClr val="dk2"/>
                </a:solidFill>
                <a:latin typeface="Roboto"/>
                <a:ea typeface="Roboto"/>
                <a:cs typeface="Roboto"/>
                <a:sym typeface="Roboto"/>
              </a:defRPr>
            </a:lvl6pPr>
            <a:lvl7pPr lvl="6" algn="r" rtl="0">
              <a:buNone/>
              <a:defRPr sz="1000">
                <a:solidFill>
                  <a:schemeClr val="dk2"/>
                </a:solidFill>
                <a:latin typeface="Roboto"/>
                <a:ea typeface="Roboto"/>
                <a:cs typeface="Roboto"/>
                <a:sym typeface="Roboto"/>
              </a:defRPr>
            </a:lvl7pPr>
            <a:lvl8pPr lvl="7" algn="r" rtl="0">
              <a:buNone/>
              <a:defRPr sz="1000">
                <a:solidFill>
                  <a:schemeClr val="dk2"/>
                </a:solidFill>
                <a:latin typeface="Roboto"/>
                <a:ea typeface="Roboto"/>
                <a:cs typeface="Roboto"/>
                <a:sym typeface="Roboto"/>
              </a:defRPr>
            </a:lvl8pPr>
            <a:lvl9pPr lvl="8" algn="r" rtl="0">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9.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5"/>
          <p:cNvSpPr txBox="1">
            <a:spLocks noGrp="1"/>
          </p:cNvSpPr>
          <p:nvPr>
            <p:ph type="ctrTitle"/>
          </p:nvPr>
        </p:nvSpPr>
        <p:spPr>
          <a:xfrm>
            <a:off x="415600" y="367600"/>
            <a:ext cx="8520600" cy="93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Presentation for Interested Schools</a:t>
            </a:r>
            <a:endParaRPr b="1"/>
          </a:p>
        </p:txBody>
      </p:sp>
      <p:pic>
        <p:nvPicPr>
          <p:cNvPr id="120" name="Google Shape;120;p25"/>
          <p:cNvPicPr preferRelativeResize="0"/>
          <p:nvPr/>
        </p:nvPicPr>
        <p:blipFill>
          <a:blip r:embed="rId3">
            <a:alphaModFix/>
          </a:blip>
          <a:stretch>
            <a:fillRect/>
          </a:stretch>
        </p:blipFill>
        <p:spPr>
          <a:xfrm>
            <a:off x="311699" y="1164150"/>
            <a:ext cx="4981652" cy="1848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Summary: </a:t>
            </a:r>
            <a:r>
              <a:rPr lang="en" sz="1200" dirty="0">
                <a:solidFill>
                  <a:srgbClr val="000000"/>
                </a:solidFill>
              </a:rPr>
              <a:t>Students explore the cycles of cotton production with a video spinner that allows the scenes to be played in reverse, sped up, or slowed down. Cotton materials are compared side by side to petroleum-based products. </a:t>
            </a:r>
            <a:endParaRPr sz="1200" dirty="0">
              <a:solidFill>
                <a:srgbClr val="000000"/>
              </a:solidFill>
            </a:endParaRPr>
          </a:p>
          <a:p>
            <a:pPr marL="0" lvl="0" indent="0" algn="l" rtl="0">
              <a:spcBef>
                <a:spcPts val="1600"/>
              </a:spcBef>
              <a:spcAft>
                <a:spcPts val="0"/>
              </a:spcAft>
              <a:buNone/>
            </a:pPr>
            <a:r>
              <a:rPr lang="en" dirty="0"/>
              <a:t>Technology Used: </a:t>
            </a:r>
            <a:r>
              <a:rPr lang="en" sz="1200" dirty="0">
                <a:solidFill>
                  <a:srgbClr val="000000"/>
                </a:solidFill>
              </a:rPr>
              <a:t>Video Spinner. Turn a dial to play the video in reverse, fast forward, etc.  </a:t>
            </a:r>
            <a:endParaRPr dirty="0"/>
          </a:p>
          <a:p>
            <a:pPr marL="0" lvl="0" indent="0" algn="l" rtl="0">
              <a:spcBef>
                <a:spcPts val="1600"/>
              </a:spcBef>
              <a:spcAft>
                <a:spcPts val="0"/>
              </a:spcAft>
              <a:buNone/>
            </a:pPr>
            <a:r>
              <a:rPr lang="en" dirty="0"/>
              <a:t>Lesson Learned: </a:t>
            </a:r>
            <a:r>
              <a:rPr lang="en" sz="1200" dirty="0">
                <a:solidFill>
                  <a:srgbClr val="000000"/>
                </a:solidFill>
              </a:rPr>
              <a:t>Cotton vs. polyester, byproducts of cotton, how cotton is grown, harvested and produced.</a:t>
            </a:r>
            <a:endParaRPr dirty="0"/>
          </a:p>
          <a:p>
            <a:pPr marL="0" lvl="0" indent="0" algn="l" rtl="0">
              <a:spcBef>
                <a:spcPts val="1600"/>
              </a:spcBef>
              <a:spcAft>
                <a:spcPts val="0"/>
              </a:spcAft>
              <a:buNone/>
            </a:pPr>
            <a:r>
              <a:rPr lang="en" dirty="0"/>
              <a:t>Sponsors: </a:t>
            </a:r>
            <a:r>
              <a:rPr lang="en" sz="1200" dirty="0">
                <a:solidFill>
                  <a:srgbClr val="000000"/>
                </a:solidFill>
              </a:rPr>
              <a:t>Georgia Cotton Commission </a:t>
            </a:r>
            <a:endParaRPr dirty="0"/>
          </a:p>
          <a:p>
            <a:pPr marL="0" lvl="0" indent="0" algn="l" rtl="0">
              <a:spcBef>
                <a:spcPts val="1600"/>
              </a:spcBef>
              <a:spcAft>
                <a:spcPts val="1600"/>
              </a:spcAft>
              <a:buNone/>
            </a:pPr>
            <a:endParaRPr dirty="0"/>
          </a:p>
        </p:txBody>
      </p:sp>
      <p:pic>
        <p:nvPicPr>
          <p:cNvPr id="206" name="Google Shape;206;p34"/>
          <p:cNvPicPr preferRelativeResize="0"/>
          <p:nvPr/>
        </p:nvPicPr>
        <p:blipFill>
          <a:blip r:embed="rId3">
            <a:alphaModFix/>
          </a:blip>
          <a:stretch>
            <a:fillRect/>
          </a:stretch>
        </p:blipFill>
        <p:spPr>
          <a:xfrm>
            <a:off x="448750" y="769784"/>
            <a:ext cx="3478673" cy="360393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5"/>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Summary: </a:t>
            </a:r>
            <a:r>
              <a:rPr lang="en" sz="1200" dirty="0">
                <a:solidFill>
                  <a:srgbClr val="000000"/>
                </a:solidFill>
              </a:rPr>
              <a:t>An animated learning game where students experience the job responsibilities of typical industry careers and get the option of exploring both beef and dairy industries.  </a:t>
            </a:r>
            <a:endParaRPr sz="1200" dirty="0">
              <a:solidFill>
                <a:srgbClr val="000000"/>
              </a:solidFill>
            </a:endParaRPr>
          </a:p>
          <a:p>
            <a:pPr marL="0" lvl="0" indent="0" algn="l" rtl="0">
              <a:spcBef>
                <a:spcPts val="1600"/>
              </a:spcBef>
              <a:spcAft>
                <a:spcPts val="0"/>
              </a:spcAft>
              <a:buNone/>
            </a:pPr>
            <a:r>
              <a:rPr lang="en" dirty="0"/>
              <a:t>Technology Used: </a:t>
            </a:r>
            <a:r>
              <a:rPr lang="en" sz="1200" dirty="0">
                <a:solidFill>
                  <a:srgbClr val="000000"/>
                </a:solidFill>
              </a:rPr>
              <a:t>Video Game with Touchscreen.</a:t>
            </a:r>
            <a:endParaRPr dirty="0"/>
          </a:p>
          <a:p>
            <a:pPr marL="0" lvl="0" indent="0" algn="l" rtl="0">
              <a:spcBef>
                <a:spcPts val="1600"/>
              </a:spcBef>
              <a:spcAft>
                <a:spcPts val="0"/>
              </a:spcAft>
              <a:buNone/>
            </a:pPr>
            <a:r>
              <a:rPr lang="en" dirty="0"/>
              <a:t>Lessons Learned: </a:t>
            </a:r>
            <a:r>
              <a:rPr lang="en" sz="1200" dirty="0">
                <a:solidFill>
                  <a:srgbClr val="000000"/>
                </a:solidFill>
              </a:rPr>
              <a:t>Careers in the beef and dairy industry, how an animal is raised, what they are fed, and what they become.</a:t>
            </a:r>
            <a:endParaRPr dirty="0"/>
          </a:p>
          <a:p>
            <a:pPr marL="0" lvl="0" indent="0" algn="l" rtl="0">
              <a:spcBef>
                <a:spcPts val="1600"/>
              </a:spcBef>
              <a:spcAft>
                <a:spcPts val="0"/>
              </a:spcAft>
              <a:buNone/>
            </a:pPr>
            <a:r>
              <a:rPr lang="en" dirty="0"/>
              <a:t>Sponsors: </a:t>
            </a:r>
            <a:r>
              <a:rPr lang="en" sz="1200" dirty="0">
                <a:solidFill>
                  <a:srgbClr val="000000"/>
                </a:solidFill>
              </a:rPr>
              <a:t>Agricultural Commodity Commission for Beef, Georgia Cattlemen's Association, Georgia Cattlemen’s Foundation, Georgia Beef Board</a:t>
            </a:r>
            <a:endParaRPr dirty="0"/>
          </a:p>
          <a:p>
            <a:pPr marL="0" lvl="0" indent="0" algn="l" rtl="0">
              <a:spcBef>
                <a:spcPts val="1600"/>
              </a:spcBef>
              <a:spcAft>
                <a:spcPts val="1600"/>
              </a:spcAft>
              <a:buNone/>
            </a:pPr>
            <a:endParaRPr dirty="0"/>
          </a:p>
        </p:txBody>
      </p:sp>
      <p:pic>
        <p:nvPicPr>
          <p:cNvPr id="212" name="Google Shape;212;p35"/>
          <p:cNvPicPr preferRelativeResize="0"/>
          <p:nvPr/>
        </p:nvPicPr>
        <p:blipFill>
          <a:blip r:embed="rId3">
            <a:alphaModFix/>
          </a:blip>
          <a:stretch>
            <a:fillRect/>
          </a:stretch>
        </p:blipFill>
        <p:spPr>
          <a:xfrm>
            <a:off x="499401" y="473037"/>
            <a:ext cx="3303649" cy="4154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Summary: </a:t>
            </a:r>
            <a:r>
              <a:rPr lang="en" sz="1200" dirty="0">
                <a:solidFill>
                  <a:srgbClr val="000000"/>
                </a:solidFill>
              </a:rPr>
              <a:t>A comprehensive learning game experience where students engineer a poultry house and must successfully raise hundreds of chickens.</a:t>
            </a:r>
            <a:endParaRPr sz="1200" dirty="0">
              <a:solidFill>
                <a:srgbClr val="000000"/>
              </a:solidFill>
            </a:endParaRPr>
          </a:p>
          <a:p>
            <a:pPr marL="0" lvl="0" indent="0" algn="l" rtl="0">
              <a:spcBef>
                <a:spcPts val="1600"/>
              </a:spcBef>
              <a:spcAft>
                <a:spcPts val="0"/>
              </a:spcAft>
              <a:buNone/>
            </a:pPr>
            <a:r>
              <a:rPr lang="en" dirty="0"/>
              <a:t>Technology Used: </a:t>
            </a:r>
            <a:r>
              <a:rPr lang="en" sz="1200" dirty="0">
                <a:solidFill>
                  <a:srgbClr val="000000"/>
                </a:solidFill>
              </a:rPr>
              <a:t>Video Game with Touchscreen.</a:t>
            </a:r>
            <a:endParaRPr dirty="0"/>
          </a:p>
          <a:p>
            <a:pPr marL="0" lvl="0" indent="0" algn="l" rtl="0">
              <a:spcBef>
                <a:spcPts val="1600"/>
              </a:spcBef>
              <a:spcAft>
                <a:spcPts val="0"/>
              </a:spcAft>
              <a:buNone/>
            </a:pPr>
            <a:r>
              <a:rPr lang="en" dirty="0"/>
              <a:t>Lessons Learned: </a:t>
            </a:r>
            <a:r>
              <a:rPr lang="en" sz="1200" dirty="0">
                <a:solidFill>
                  <a:srgbClr val="000000"/>
                </a:solidFill>
              </a:rPr>
              <a:t>How to engineer a poultry house, how chickens are raised and cared for, and what they are fed.</a:t>
            </a:r>
            <a:endParaRPr dirty="0"/>
          </a:p>
          <a:p>
            <a:pPr marL="0" lvl="0" indent="0" algn="l" rtl="0">
              <a:spcBef>
                <a:spcPts val="1600"/>
              </a:spcBef>
              <a:spcAft>
                <a:spcPts val="0"/>
              </a:spcAft>
              <a:buNone/>
            </a:pPr>
            <a:r>
              <a:rPr lang="en" dirty="0"/>
              <a:t>Sponsors: </a:t>
            </a:r>
            <a:r>
              <a:rPr lang="en" sz="1200" dirty="0">
                <a:solidFill>
                  <a:srgbClr val="000000"/>
                </a:solidFill>
              </a:rPr>
              <a:t>Fieldale Farms (Springer Mountain)</a:t>
            </a:r>
            <a:endParaRPr dirty="0"/>
          </a:p>
          <a:p>
            <a:pPr marL="0" lvl="0" indent="0" algn="l" rtl="0">
              <a:spcBef>
                <a:spcPts val="1600"/>
              </a:spcBef>
              <a:spcAft>
                <a:spcPts val="1600"/>
              </a:spcAft>
              <a:buNone/>
            </a:pPr>
            <a:endParaRPr dirty="0"/>
          </a:p>
        </p:txBody>
      </p:sp>
      <p:pic>
        <p:nvPicPr>
          <p:cNvPr id="218" name="Google Shape;218;p36"/>
          <p:cNvPicPr preferRelativeResize="0"/>
          <p:nvPr/>
        </p:nvPicPr>
        <p:blipFill>
          <a:blip r:embed="rId3">
            <a:alphaModFix/>
          </a:blip>
          <a:stretch>
            <a:fillRect/>
          </a:stretch>
        </p:blipFill>
        <p:spPr>
          <a:xfrm>
            <a:off x="332925" y="1031087"/>
            <a:ext cx="3745150" cy="3038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7"/>
          <p:cNvSpPr txBox="1">
            <a:spLocks noGrp="1"/>
          </p:cNvSpPr>
          <p:nvPr>
            <p:ph type="body" idx="1"/>
          </p:nvPr>
        </p:nvSpPr>
        <p:spPr>
          <a:xfrm>
            <a:off x="4644675" y="232250"/>
            <a:ext cx="4166400" cy="436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Summary: </a:t>
            </a:r>
            <a:r>
              <a:rPr lang="en" sz="1200" dirty="0">
                <a:solidFill>
                  <a:srgbClr val="000000"/>
                </a:solidFill>
              </a:rPr>
              <a:t>An augmented reality FENDT tractor simulator that allows students to experience the peanut planting, harvesting, and post-harvest production.</a:t>
            </a:r>
            <a:endParaRPr sz="1200" dirty="0">
              <a:solidFill>
                <a:srgbClr val="000000"/>
              </a:solidFill>
            </a:endParaRPr>
          </a:p>
          <a:p>
            <a:pPr marL="0" lvl="0" indent="0" algn="l" rtl="0">
              <a:spcBef>
                <a:spcPts val="1600"/>
              </a:spcBef>
              <a:spcAft>
                <a:spcPts val="0"/>
              </a:spcAft>
              <a:buNone/>
            </a:pPr>
            <a:r>
              <a:rPr lang="en" dirty="0"/>
              <a:t>Technology Used: </a:t>
            </a:r>
            <a:r>
              <a:rPr lang="en" sz="1200" dirty="0">
                <a:solidFill>
                  <a:srgbClr val="000000"/>
                </a:solidFill>
              </a:rPr>
              <a:t>Tablet on a pull cord - when an image is scanned it takes you through three scenes.</a:t>
            </a:r>
            <a:endParaRPr dirty="0"/>
          </a:p>
          <a:p>
            <a:pPr marL="0" lvl="0" indent="0" algn="l" rtl="0">
              <a:spcBef>
                <a:spcPts val="1600"/>
              </a:spcBef>
              <a:spcAft>
                <a:spcPts val="0"/>
              </a:spcAft>
              <a:buNone/>
            </a:pPr>
            <a:r>
              <a:rPr lang="en" dirty="0"/>
              <a:t>Lesson Learned: </a:t>
            </a:r>
            <a:endParaRPr sz="1200" dirty="0">
              <a:solidFill>
                <a:srgbClr val="000000"/>
              </a:solidFill>
            </a:endParaRPr>
          </a:p>
          <a:p>
            <a:pPr marL="457200" lvl="0" indent="-304800" algn="l" rtl="0">
              <a:spcBef>
                <a:spcPts val="1600"/>
              </a:spcBef>
              <a:spcAft>
                <a:spcPts val="0"/>
              </a:spcAft>
              <a:buClr>
                <a:srgbClr val="000000"/>
              </a:buClr>
              <a:buSzPts val="1200"/>
              <a:buChar char="-"/>
            </a:pPr>
            <a:r>
              <a:rPr lang="en" sz="1200" dirty="0">
                <a:solidFill>
                  <a:srgbClr val="000000"/>
                </a:solidFill>
              </a:rPr>
              <a:t>Planting season for peanuts &amp; learned the anatomy of a peanut plant. Facts about how much water they need and how long they take to grow.</a:t>
            </a:r>
            <a:endParaRPr sz="1200" dirty="0">
              <a:solidFill>
                <a:srgbClr val="000000"/>
              </a:solidFill>
            </a:endParaRPr>
          </a:p>
          <a:p>
            <a:pPr marL="457200" lvl="0" indent="-304800" algn="l" rtl="0">
              <a:spcBef>
                <a:spcPts val="0"/>
              </a:spcBef>
              <a:spcAft>
                <a:spcPts val="0"/>
              </a:spcAft>
              <a:buClr>
                <a:srgbClr val="000000"/>
              </a:buClr>
              <a:buSzPts val="1200"/>
              <a:buChar char="-"/>
            </a:pPr>
            <a:r>
              <a:rPr lang="en" sz="1200" dirty="0">
                <a:solidFill>
                  <a:srgbClr val="000000"/>
                </a:solidFill>
              </a:rPr>
              <a:t>Harvesting Process - Drone animation shows the tractor “digger” in the soil with the remaining peanut pods, the tractor combine removes the vines from the peanuts.</a:t>
            </a:r>
            <a:endParaRPr sz="1200" dirty="0">
              <a:solidFill>
                <a:srgbClr val="000000"/>
              </a:solidFill>
            </a:endParaRPr>
          </a:p>
          <a:p>
            <a:pPr marL="457200" lvl="0" indent="-304800" algn="l" rtl="0">
              <a:spcBef>
                <a:spcPts val="0"/>
              </a:spcBef>
              <a:spcAft>
                <a:spcPts val="0"/>
              </a:spcAft>
              <a:buClr>
                <a:srgbClr val="000000"/>
              </a:buClr>
              <a:buSzPts val="1200"/>
              <a:buChar char="-"/>
            </a:pPr>
            <a:r>
              <a:rPr lang="en" sz="1200" dirty="0">
                <a:solidFill>
                  <a:srgbClr val="000000"/>
                </a:solidFill>
              </a:rPr>
              <a:t>Finished Product - what happens after the peanuts leave the field? How does the peanut get processed to make peanut butter?</a:t>
            </a:r>
            <a:endParaRPr sz="1200" dirty="0">
              <a:solidFill>
                <a:srgbClr val="000000"/>
              </a:solidFill>
            </a:endParaRPr>
          </a:p>
          <a:p>
            <a:pPr marL="0" lvl="0" indent="0" algn="l" rtl="0">
              <a:spcBef>
                <a:spcPts val="1600"/>
              </a:spcBef>
              <a:spcAft>
                <a:spcPts val="0"/>
              </a:spcAft>
              <a:buNone/>
            </a:pPr>
            <a:r>
              <a:rPr lang="en" dirty="0"/>
              <a:t>Sponsors: </a:t>
            </a:r>
            <a:r>
              <a:rPr lang="en" sz="1200" dirty="0">
                <a:solidFill>
                  <a:srgbClr val="000000"/>
                </a:solidFill>
              </a:rPr>
              <a:t>Georgia Peanut Commission &amp; FENDT Tractor/AgCo</a:t>
            </a:r>
            <a:endParaRPr dirty="0"/>
          </a:p>
          <a:p>
            <a:pPr marL="0" lvl="0" indent="0" algn="l" rtl="0">
              <a:spcBef>
                <a:spcPts val="1600"/>
              </a:spcBef>
              <a:spcAft>
                <a:spcPts val="1600"/>
              </a:spcAft>
              <a:buNone/>
            </a:pPr>
            <a:endParaRPr dirty="0"/>
          </a:p>
        </p:txBody>
      </p:sp>
      <p:pic>
        <p:nvPicPr>
          <p:cNvPr id="224" name="Google Shape;224;p37"/>
          <p:cNvPicPr preferRelativeResize="0"/>
          <p:nvPr/>
        </p:nvPicPr>
        <p:blipFill>
          <a:blip r:embed="rId3">
            <a:alphaModFix/>
          </a:blip>
          <a:stretch>
            <a:fillRect/>
          </a:stretch>
        </p:blipFill>
        <p:spPr>
          <a:xfrm>
            <a:off x="306300" y="792601"/>
            <a:ext cx="3702850" cy="3515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8"/>
          <p:cNvSpPr txBox="1">
            <a:spLocks noGrp="1"/>
          </p:cNvSpPr>
          <p:nvPr>
            <p:ph type="body" idx="1"/>
          </p:nvPr>
        </p:nvSpPr>
        <p:spPr>
          <a:xfrm>
            <a:off x="4644675" y="500925"/>
            <a:ext cx="4166400" cy="409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Summary: </a:t>
            </a:r>
            <a:r>
              <a:rPr lang="en" sz="1200" dirty="0">
                <a:solidFill>
                  <a:srgbClr val="000000"/>
                </a:solidFill>
              </a:rPr>
              <a:t>With a byproducts matching learning activity, students learn the surprising outputs that come from trees. </a:t>
            </a:r>
            <a:endParaRPr sz="1200" dirty="0">
              <a:solidFill>
                <a:srgbClr val="000000"/>
              </a:solidFill>
            </a:endParaRPr>
          </a:p>
          <a:p>
            <a:pPr marL="0" lvl="0" indent="0" algn="l" rtl="0">
              <a:spcBef>
                <a:spcPts val="1600"/>
              </a:spcBef>
              <a:spcAft>
                <a:spcPts val="0"/>
              </a:spcAft>
              <a:buNone/>
            </a:pPr>
            <a:r>
              <a:rPr lang="en" dirty="0"/>
              <a:t>Technology Used: </a:t>
            </a:r>
            <a:r>
              <a:rPr lang="en" sz="1200" dirty="0">
                <a:solidFill>
                  <a:srgbClr val="000000"/>
                </a:solidFill>
              </a:rPr>
              <a:t>Touchscreen video game</a:t>
            </a:r>
            <a:endParaRPr dirty="0"/>
          </a:p>
          <a:p>
            <a:pPr marL="0" lvl="0" indent="0" algn="l" rtl="0">
              <a:spcBef>
                <a:spcPts val="1600"/>
              </a:spcBef>
              <a:spcAft>
                <a:spcPts val="0"/>
              </a:spcAft>
              <a:buNone/>
            </a:pPr>
            <a:r>
              <a:rPr lang="en" dirty="0"/>
              <a:t>Lessons Learned: </a:t>
            </a:r>
            <a:r>
              <a:rPr lang="en" sz="1200" dirty="0">
                <a:solidFill>
                  <a:srgbClr val="000000"/>
                </a:solidFill>
              </a:rPr>
              <a:t>The byproducts of trees</a:t>
            </a:r>
            <a:endParaRPr dirty="0"/>
          </a:p>
          <a:p>
            <a:pPr marL="0" lvl="0" indent="0" algn="l" rtl="0">
              <a:spcBef>
                <a:spcPts val="1600"/>
              </a:spcBef>
              <a:spcAft>
                <a:spcPts val="1600"/>
              </a:spcAft>
              <a:buNone/>
            </a:pPr>
            <a:endParaRPr dirty="0"/>
          </a:p>
        </p:txBody>
      </p:sp>
      <p:pic>
        <p:nvPicPr>
          <p:cNvPr id="230" name="Google Shape;230;p38"/>
          <p:cNvPicPr preferRelativeResize="0"/>
          <p:nvPr/>
        </p:nvPicPr>
        <p:blipFill>
          <a:blip r:embed="rId3">
            <a:alphaModFix/>
          </a:blip>
          <a:stretch>
            <a:fillRect/>
          </a:stretch>
        </p:blipFill>
        <p:spPr>
          <a:xfrm>
            <a:off x="462187" y="556062"/>
            <a:ext cx="3264475" cy="3871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9"/>
          <p:cNvSpPr txBox="1">
            <a:spLocks noGrp="1"/>
          </p:cNvSpPr>
          <p:nvPr>
            <p:ph type="body" idx="1"/>
          </p:nvPr>
        </p:nvSpPr>
        <p:spPr>
          <a:xfrm>
            <a:off x="4644675" y="500925"/>
            <a:ext cx="4166400" cy="409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Summary: </a:t>
            </a:r>
            <a:r>
              <a:rPr lang="en" sz="1200" dirty="0">
                <a:solidFill>
                  <a:srgbClr val="000000"/>
                </a:solidFill>
              </a:rPr>
              <a:t>Student explore the vast opportunities in agriculture by taking a career interest survey. They receive their results with a career badge sticker and watch interactive hologram videos to learn from ag professionals. </a:t>
            </a:r>
            <a:endParaRPr dirty="0">
              <a:solidFill>
                <a:srgbClr val="000000"/>
              </a:solidFill>
            </a:endParaRPr>
          </a:p>
          <a:p>
            <a:pPr marL="0" lvl="0" indent="0" algn="l" rtl="0">
              <a:spcBef>
                <a:spcPts val="1600"/>
              </a:spcBef>
              <a:spcAft>
                <a:spcPts val="0"/>
              </a:spcAft>
              <a:buNone/>
            </a:pPr>
            <a:r>
              <a:rPr lang="en" dirty="0"/>
              <a:t>Technology Used: </a:t>
            </a:r>
            <a:r>
              <a:rPr lang="en" sz="1200" dirty="0">
                <a:solidFill>
                  <a:srgbClr val="000000"/>
                </a:solidFill>
              </a:rPr>
              <a:t>Career Interest Survey on touchscreens + hologram of agricultural careers. </a:t>
            </a:r>
            <a:endParaRPr dirty="0"/>
          </a:p>
          <a:p>
            <a:pPr marL="0" lvl="0" indent="0" algn="l" rtl="0">
              <a:spcBef>
                <a:spcPts val="1600"/>
              </a:spcBef>
              <a:spcAft>
                <a:spcPts val="0"/>
              </a:spcAft>
              <a:buNone/>
            </a:pPr>
            <a:r>
              <a:rPr lang="en" dirty="0"/>
              <a:t>Themes: </a:t>
            </a:r>
            <a:r>
              <a:rPr lang="en" sz="1200" dirty="0">
                <a:solidFill>
                  <a:srgbClr val="000000"/>
                </a:solidFill>
              </a:rPr>
              <a:t>Careers in Agriculture + Large Animal Veterinarians</a:t>
            </a:r>
            <a:endParaRPr dirty="0"/>
          </a:p>
          <a:p>
            <a:pPr marL="0" lvl="0" indent="0" algn="l" rtl="0">
              <a:spcBef>
                <a:spcPts val="1600"/>
              </a:spcBef>
              <a:spcAft>
                <a:spcPts val="0"/>
              </a:spcAft>
              <a:buNone/>
            </a:pPr>
            <a:r>
              <a:rPr lang="en" dirty="0"/>
              <a:t>Sponsors: </a:t>
            </a:r>
            <a:r>
              <a:rPr lang="en" sz="1200" dirty="0">
                <a:solidFill>
                  <a:srgbClr val="000000"/>
                </a:solidFill>
              </a:rPr>
              <a:t>Georgia Veterinary Medicine Association</a:t>
            </a:r>
            <a:endParaRPr dirty="0"/>
          </a:p>
          <a:p>
            <a:pPr marL="0" lvl="0" indent="0" algn="l" rtl="0">
              <a:spcBef>
                <a:spcPts val="1600"/>
              </a:spcBef>
              <a:spcAft>
                <a:spcPts val="1600"/>
              </a:spcAft>
              <a:buNone/>
            </a:pPr>
            <a:endParaRPr dirty="0"/>
          </a:p>
        </p:txBody>
      </p:sp>
      <p:pic>
        <p:nvPicPr>
          <p:cNvPr id="236" name="Google Shape;236;p39"/>
          <p:cNvPicPr preferRelativeResize="0"/>
          <p:nvPr/>
        </p:nvPicPr>
        <p:blipFill>
          <a:blip r:embed="rId3">
            <a:alphaModFix/>
          </a:blip>
          <a:stretch>
            <a:fillRect/>
          </a:stretch>
        </p:blipFill>
        <p:spPr>
          <a:xfrm>
            <a:off x="353949" y="940438"/>
            <a:ext cx="3596750" cy="3437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40"/>
          <p:cNvPicPr preferRelativeResize="0"/>
          <p:nvPr/>
        </p:nvPicPr>
        <p:blipFill>
          <a:blip r:embed="rId3">
            <a:alphaModFix/>
          </a:blip>
          <a:stretch>
            <a:fillRect/>
          </a:stretch>
        </p:blipFill>
        <p:spPr>
          <a:xfrm>
            <a:off x="766750" y="1325688"/>
            <a:ext cx="7610475" cy="2181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COVID-19 PLAN</a:t>
            </a:r>
            <a:endParaRPr/>
          </a:p>
        </p:txBody>
      </p:sp>
      <p:sp>
        <p:nvSpPr>
          <p:cNvPr id="247" name="Google Shape;247;p41"/>
          <p:cNvSpPr txBox="1"/>
          <p:nvPr/>
        </p:nvSpPr>
        <p:spPr>
          <a:xfrm>
            <a:off x="365650" y="1450425"/>
            <a:ext cx="8300400" cy="264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Roboto"/>
                <a:ea typeface="Roboto"/>
                <a:cs typeface="Roboto"/>
                <a:sym typeface="Roboto"/>
              </a:rPr>
              <a:t>Guidelines for Educational Program Assistants: </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a:latin typeface="Roboto"/>
                <a:ea typeface="Roboto"/>
                <a:cs typeface="Roboto"/>
                <a:sym typeface="Roboto"/>
              </a:rPr>
              <a:t>Must wear masks inside trailer at all times! </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a:latin typeface="Roboto"/>
                <a:ea typeface="Roboto"/>
                <a:cs typeface="Roboto"/>
                <a:sym typeface="Roboto"/>
              </a:rPr>
              <a:t>Must sanitize hands before and after being in the trailer. </a:t>
            </a:r>
            <a:endParaRPr sz="1600">
              <a:latin typeface="Roboto"/>
              <a:ea typeface="Roboto"/>
              <a:cs typeface="Roboto"/>
              <a:sym typeface="Roboto"/>
            </a:endParaRPr>
          </a:p>
          <a:p>
            <a:pPr marL="0" lvl="0" indent="0" algn="l" rtl="0">
              <a:spcBef>
                <a:spcPts val="0"/>
              </a:spcBef>
              <a:spcAft>
                <a:spcPts val="0"/>
              </a:spcAft>
              <a:buNone/>
            </a:pPr>
            <a:r>
              <a:rPr lang="en" sz="1600">
                <a:latin typeface="Roboto"/>
                <a:ea typeface="Roboto"/>
                <a:cs typeface="Roboto"/>
                <a:sym typeface="Roboto"/>
              </a:rPr>
              <a:t>County Office Staff/Volunteers: </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a:latin typeface="Roboto"/>
                <a:ea typeface="Roboto"/>
                <a:cs typeface="Roboto"/>
                <a:sym typeface="Roboto"/>
              </a:rPr>
              <a:t>Help with Sanitation of stations </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a:latin typeface="Roboto"/>
                <a:ea typeface="Roboto"/>
                <a:cs typeface="Roboto"/>
                <a:sym typeface="Roboto"/>
              </a:rPr>
              <a:t>Help with Students utilizing sanitation stations. </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a:latin typeface="Roboto"/>
                <a:ea typeface="Roboto"/>
                <a:cs typeface="Roboto"/>
                <a:sym typeface="Roboto"/>
              </a:rPr>
              <a:t>You may choose whether or not you wear a mask unless it is school/organization policy. *</a:t>
            </a:r>
            <a:endParaRPr sz="1600">
              <a:latin typeface="Roboto"/>
              <a:ea typeface="Roboto"/>
              <a:cs typeface="Roboto"/>
              <a:sym typeface="Roboto"/>
            </a:endParaRPr>
          </a:p>
          <a:p>
            <a:pPr marL="0" lvl="0" indent="0" algn="l" rtl="0">
              <a:spcBef>
                <a:spcPts val="0"/>
              </a:spcBef>
              <a:spcAft>
                <a:spcPts val="0"/>
              </a:spcAft>
              <a:buNone/>
            </a:pPr>
            <a:r>
              <a:rPr lang="en" sz="1600">
                <a:latin typeface="Roboto"/>
                <a:ea typeface="Roboto"/>
                <a:cs typeface="Roboto"/>
                <a:sym typeface="Roboto"/>
              </a:rPr>
              <a:t>*We will abide by the schools/organizations COVID-19 plans! If they require masks, we will all wear masks. </a:t>
            </a:r>
            <a:endParaRPr sz="1600">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2"/>
          <p:cNvSpPr txBox="1">
            <a:spLocks noGrp="1"/>
          </p:cNvSpPr>
          <p:nvPr>
            <p:ph type="title"/>
          </p:nvPr>
        </p:nvSpPr>
        <p:spPr>
          <a:xfrm>
            <a:off x="91275" y="207025"/>
            <a:ext cx="4121700" cy="18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Cost: </a:t>
            </a:r>
            <a:endParaRPr sz="2600"/>
          </a:p>
          <a:p>
            <a:pPr marL="0" lvl="0" indent="0" algn="l" rtl="0">
              <a:spcBef>
                <a:spcPts val="0"/>
              </a:spcBef>
              <a:spcAft>
                <a:spcPts val="0"/>
              </a:spcAft>
              <a:buNone/>
            </a:pPr>
            <a:r>
              <a:rPr lang="en"/>
              <a:t>Mobile Visit Fee</a:t>
            </a:r>
            <a:endParaRPr/>
          </a:p>
        </p:txBody>
      </p:sp>
      <p:sp>
        <p:nvSpPr>
          <p:cNvPr id="253" name="Google Shape;253;p42"/>
          <p:cNvSpPr/>
          <p:nvPr/>
        </p:nvSpPr>
        <p:spPr>
          <a:xfrm>
            <a:off x="804625" y="1788750"/>
            <a:ext cx="2141700" cy="2094000"/>
          </a:xfrm>
          <a:prstGeom prst="ellipse">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00"/>
          </a:p>
        </p:txBody>
      </p:sp>
      <p:sp>
        <p:nvSpPr>
          <p:cNvPr id="254" name="Google Shape;254;p42"/>
          <p:cNvSpPr txBox="1">
            <a:spLocks noGrp="1"/>
          </p:cNvSpPr>
          <p:nvPr>
            <p:ph type="subTitle" idx="4294967295"/>
          </p:nvPr>
        </p:nvSpPr>
        <p:spPr>
          <a:xfrm>
            <a:off x="1044475" y="2081272"/>
            <a:ext cx="1660200" cy="1053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4900" dirty="0"/>
              <a:t>$250 </a:t>
            </a:r>
            <a:endParaRPr sz="4900" dirty="0"/>
          </a:p>
        </p:txBody>
      </p:sp>
      <p:sp>
        <p:nvSpPr>
          <p:cNvPr id="255" name="Google Shape;255;p42"/>
          <p:cNvSpPr txBox="1">
            <a:spLocks noGrp="1"/>
          </p:cNvSpPr>
          <p:nvPr>
            <p:ph type="subTitle" idx="4294967295"/>
          </p:nvPr>
        </p:nvSpPr>
        <p:spPr>
          <a:xfrm>
            <a:off x="1090825" y="2781780"/>
            <a:ext cx="1567500" cy="62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200" dirty="0"/>
              <a:t>per day</a:t>
            </a:r>
            <a:endParaRPr sz="3200" dirty="0"/>
          </a:p>
        </p:txBody>
      </p:sp>
      <p:sp>
        <p:nvSpPr>
          <p:cNvPr id="256" name="Google Shape;256;p42"/>
          <p:cNvSpPr txBox="1">
            <a:spLocks noGrp="1"/>
          </p:cNvSpPr>
          <p:nvPr>
            <p:ph type="subTitle" idx="4294967295"/>
          </p:nvPr>
        </p:nvSpPr>
        <p:spPr>
          <a:xfrm>
            <a:off x="230875" y="4105350"/>
            <a:ext cx="3287400" cy="74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solidFill>
                  <a:srgbClr val="FFFFFF"/>
                </a:solidFill>
              </a:rPr>
              <a:t>*2 day minimum per school</a:t>
            </a:r>
          </a:p>
          <a:p>
            <a:pPr marL="0" lvl="0" indent="0" algn="ctr" rtl="0">
              <a:spcBef>
                <a:spcPts val="0"/>
              </a:spcBef>
              <a:spcAft>
                <a:spcPts val="0"/>
              </a:spcAft>
              <a:buNone/>
            </a:pPr>
            <a:r>
              <a:rPr lang="en" sz="2100" dirty="0">
                <a:solidFill>
                  <a:srgbClr val="FFFFFF"/>
                </a:solidFill>
              </a:rPr>
              <a:t>*subject to change</a:t>
            </a:r>
            <a:endParaRPr sz="2100" dirty="0">
              <a:solidFill>
                <a:srgbClr val="FFFFFF"/>
              </a:solidFill>
            </a:endParaRPr>
          </a:p>
        </p:txBody>
      </p:sp>
      <p:sp>
        <p:nvSpPr>
          <p:cNvPr id="257" name="Google Shape;257;p42"/>
          <p:cNvSpPr/>
          <p:nvPr/>
        </p:nvSpPr>
        <p:spPr>
          <a:xfrm>
            <a:off x="4108975" y="642575"/>
            <a:ext cx="756000" cy="741900"/>
          </a:xfrm>
          <a:prstGeom prst="ellipse">
            <a:avLst/>
          </a:prstGeom>
          <a:noFill/>
          <a:ln w="2857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2"/>
          <p:cNvSpPr/>
          <p:nvPr/>
        </p:nvSpPr>
        <p:spPr>
          <a:xfrm>
            <a:off x="4108975" y="1661325"/>
            <a:ext cx="756000" cy="741900"/>
          </a:xfrm>
          <a:prstGeom prst="ellipse">
            <a:avLst/>
          </a:prstGeom>
          <a:noFill/>
          <a:ln w="2857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2"/>
          <p:cNvSpPr/>
          <p:nvPr/>
        </p:nvSpPr>
        <p:spPr>
          <a:xfrm>
            <a:off x="4108975" y="2680075"/>
            <a:ext cx="756000" cy="741900"/>
          </a:xfrm>
          <a:prstGeom prst="ellipse">
            <a:avLst/>
          </a:prstGeom>
          <a:noFill/>
          <a:ln w="2857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2"/>
          <p:cNvSpPr/>
          <p:nvPr/>
        </p:nvSpPr>
        <p:spPr>
          <a:xfrm>
            <a:off x="4108975" y="3698825"/>
            <a:ext cx="756000" cy="741900"/>
          </a:xfrm>
          <a:prstGeom prst="ellipse">
            <a:avLst/>
          </a:prstGeom>
          <a:noFill/>
          <a:ln w="2857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2"/>
          <p:cNvSpPr txBox="1">
            <a:spLocks noGrp="1"/>
          </p:cNvSpPr>
          <p:nvPr>
            <p:ph type="title"/>
          </p:nvPr>
        </p:nvSpPr>
        <p:spPr>
          <a:xfrm rot="5400000">
            <a:off x="7061125" y="2258250"/>
            <a:ext cx="3127500" cy="62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1"/>
                </a:solidFill>
              </a:rPr>
              <a:t>4 ways to pay</a:t>
            </a:r>
            <a:endParaRPr b="1">
              <a:solidFill>
                <a:schemeClr val="dk1"/>
              </a:solidFill>
            </a:endParaRPr>
          </a:p>
        </p:txBody>
      </p:sp>
      <p:sp>
        <p:nvSpPr>
          <p:cNvPr id="262" name="Google Shape;262;p42"/>
          <p:cNvSpPr txBox="1">
            <a:spLocks noGrp="1"/>
          </p:cNvSpPr>
          <p:nvPr>
            <p:ph type="body" idx="1"/>
          </p:nvPr>
        </p:nvSpPr>
        <p:spPr>
          <a:xfrm>
            <a:off x="4108975" y="581350"/>
            <a:ext cx="756000" cy="710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4300" b="1">
                <a:solidFill>
                  <a:schemeClr val="dk1"/>
                </a:solidFill>
              </a:rPr>
              <a:t>1</a:t>
            </a:r>
            <a:endParaRPr sz="4300" b="1">
              <a:solidFill>
                <a:schemeClr val="dk1"/>
              </a:solidFill>
            </a:endParaRPr>
          </a:p>
        </p:txBody>
      </p:sp>
      <p:sp>
        <p:nvSpPr>
          <p:cNvPr id="263" name="Google Shape;263;p42"/>
          <p:cNvSpPr txBox="1">
            <a:spLocks noGrp="1"/>
          </p:cNvSpPr>
          <p:nvPr>
            <p:ph type="body" idx="1"/>
          </p:nvPr>
        </p:nvSpPr>
        <p:spPr>
          <a:xfrm>
            <a:off x="4108975" y="1583163"/>
            <a:ext cx="756000" cy="710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4300" b="1">
                <a:solidFill>
                  <a:schemeClr val="dk1"/>
                </a:solidFill>
              </a:rPr>
              <a:t>2</a:t>
            </a:r>
            <a:endParaRPr sz="4300" b="1">
              <a:solidFill>
                <a:schemeClr val="dk1"/>
              </a:solidFill>
            </a:endParaRPr>
          </a:p>
        </p:txBody>
      </p:sp>
      <p:sp>
        <p:nvSpPr>
          <p:cNvPr id="264" name="Google Shape;264;p42"/>
          <p:cNvSpPr txBox="1">
            <a:spLocks noGrp="1"/>
          </p:cNvSpPr>
          <p:nvPr>
            <p:ph type="body" idx="1"/>
          </p:nvPr>
        </p:nvSpPr>
        <p:spPr>
          <a:xfrm>
            <a:off x="4107475" y="2621013"/>
            <a:ext cx="756000" cy="710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4300" b="1" dirty="0">
                <a:solidFill>
                  <a:schemeClr val="dk1"/>
                </a:solidFill>
              </a:rPr>
              <a:t>3</a:t>
            </a:r>
            <a:endParaRPr sz="4300" b="1" dirty="0">
              <a:solidFill>
                <a:schemeClr val="dk1"/>
              </a:solidFill>
            </a:endParaRPr>
          </a:p>
        </p:txBody>
      </p:sp>
      <p:sp>
        <p:nvSpPr>
          <p:cNvPr id="265" name="Google Shape;265;p42"/>
          <p:cNvSpPr txBox="1">
            <a:spLocks noGrp="1"/>
          </p:cNvSpPr>
          <p:nvPr>
            <p:ph type="body" idx="1"/>
          </p:nvPr>
        </p:nvSpPr>
        <p:spPr>
          <a:xfrm>
            <a:off x="4107475" y="3608563"/>
            <a:ext cx="756000" cy="710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4300" b="1" dirty="0">
                <a:solidFill>
                  <a:schemeClr val="dk1"/>
                </a:solidFill>
              </a:rPr>
              <a:t>4</a:t>
            </a:r>
            <a:endParaRPr sz="4300" b="1" dirty="0">
              <a:solidFill>
                <a:schemeClr val="dk1"/>
              </a:solidFill>
            </a:endParaRPr>
          </a:p>
        </p:txBody>
      </p:sp>
      <p:sp>
        <p:nvSpPr>
          <p:cNvPr id="266" name="Google Shape;266;p42"/>
          <p:cNvSpPr txBox="1">
            <a:spLocks noGrp="1"/>
          </p:cNvSpPr>
          <p:nvPr>
            <p:ph type="title"/>
          </p:nvPr>
        </p:nvSpPr>
        <p:spPr>
          <a:xfrm>
            <a:off x="5093275" y="658175"/>
            <a:ext cx="2989800" cy="71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rPr>
              <a:t>County Office</a:t>
            </a:r>
            <a:endParaRPr>
              <a:solidFill>
                <a:schemeClr val="lt2"/>
              </a:solidFill>
            </a:endParaRPr>
          </a:p>
        </p:txBody>
      </p:sp>
      <p:sp>
        <p:nvSpPr>
          <p:cNvPr id="267" name="Google Shape;267;p42"/>
          <p:cNvSpPr txBox="1">
            <a:spLocks noGrp="1"/>
          </p:cNvSpPr>
          <p:nvPr>
            <p:ph type="title"/>
          </p:nvPr>
        </p:nvSpPr>
        <p:spPr>
          <a:xfrm>
            <a:off x="5093275" y="1722600"/>
            <a:ext cx="2989800" cy="71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rPr>
              <a:t>School Budget</a:t>
            </a:r>
            <a:endParaRPr>
              <a:solidFill>
                <a:schemeClr val="lt2"/>
              </a:solidFill>
            </a:endParaRPr>
          </a:p>
        </p:txBody>
      </p:sp>
      <p:sp>
        <p:nvSpPr>
          <p:cNvPr id="268" name="Google Shape;268;p42"/>
          <p:cNvSpPr txBox="1">
            <a:spLocks noGrp="1"/>
          </p:cNvSpPr>
          <p:nvPr>
            <p:ph type="title"/>
          </p:nvPr>
        </p:nvSpPr>
        <p:spPr>
          <a:xfrm>
            <a:off x="5093275" y="2787025"/>
            <a:ext cx="2989800" cy="71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rPr>
              <a:t>Local Sponsors</a:t>
            </a:r>
            <a:endParaRPr>
              <a:solidFill>
                <a:schemeClr val="lt2"/>
              </a:solidFill>
            </a:endParaRPr>
          </a:p>
        </p:txBody>
      </p:sp>
      <p:sp>
        <p:nvSpPr>
          <p:cNvPr id="269" name="Google Shape;269;p42"/>
          <p:cNvSpPr txBox="1">
            <a:spLocks noGrp="1"/>
          </p:cNvSpPr>
          <p:nvPr>
            <p:ph type="title"/>
          </p:nvPr>
        </p:nvSpPr>
        <p:spPr>
          <a:xfrm>
            <a:off x="5093275" y="3851450"/>
            <a:ext cx="2989800" cy="71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rPr>
              <a:t>Combination</a:t>
            </a:r>
            <a:endParaRPr>
              <a:solidFill>
                <a:schemeClr val="lt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Timeline: From Request to Post Visit</a:t>
            </a:r>
            <a:endParaRPr/>
          </a:p>
        </p:txBody>
      </p:sp>
      <p:pic>
        <p:nvPicPr>
          <p:cNvPr id="275" name="Google Shape;275;p43"/>
          <p:cNvPicPr preferRelativeResize="0"/>
          <p:nvPr/>
        </p:nvPicPr>
        <p:blipFill>
          <a:blip r:embed="rId3">
            <a:alphaModFix/>
          </a:blip>
          <a:stretch>
            <a:fillRect/>
          </a:stretch>
        </p:blipFill>
        <p:spPr>
          <a:xfrm>
            <a:off x="152400" y="1897250"/>
            <a:ext cx="8839202" cy="22995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6"/>
          <p:cNvSpPr txBox="1">
            <a:spLocks noGrp="1"/>
          </p:cNvSpPr>
          <p:nvPr>
            <p:ph type="body" idx="1"/>
          </p:nvPr>
        </p:nvSpPr>
        <p:spPr>
          <a:xfrm>
            <a:off x="0" y="4521400"/>
            <a:ext cx="9144000" cy="4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The Need For A Mobile Agriculture Classroom</a:t>
            </a:r>
            <a:endParaRPr dirty="0"/>
          </a:p>
        </p:txBody>
      </p:sp>
      <p:sp>
        <p:nvSpPr>
          <p:cNvPr id="126" name="Google Shape;126;p26"/>
          <p:cNvSpPr txBox="1"/>
          <p:nvPr/>
        </p:nvSpPr>
        <p:spPr>
          <a:xfrm>
            <a:off x="107700" y="346350"/>
            <a:ext cx="8928600" cy="3619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en" dirty="0">
                <a:latin typeface="Roboto"/>
                <a:ea typeface="Roboto"/>
                <a:cs typeface="Roboto"/>
                <a:sym typeface="Roboto"/>
              </a:rPr>
              <a:t>The Georgia Foundation for Agriculture has partnered with various commodity groups and Georgia Farm Bureau, Georgia's largest voluntary agricultural organization with nearly 300,000 member, to bring the Georgia Ag. Experience to students across the state. </a:t>
            </a:r>
            <a:endParaRPr dirty="0">
              <a:latin typeface="Roboto"/>
              <a:ea typeface="Roboto"/>
              <a:cs typeface="Roboto"/>
              <a:sym typeface="Roboto"/>
            </a:endParaRPr>
          </a:p>
          <a:p>
            <a:pPr marL="0" lvl="0" indent="0" algn="ctr" rtl="0">
              <a:lnSpc>
                <a:spcPct val="115000"/>
              </a:lnSpc>
              <a:spcBef>
                <a:spcPts val="1200"/>
              </a:spcBef>
              <a:spcAft>
                <a:spcPts val="0"/>
              </a:spcAft>
              <a:buNone/>
            </a:pPr>
            <a:endParaRPr dirty="0">
              <a:latin typeface="Roboto"/>
              <a:ea typeface="Roboto"/>
              <a:cs typeface="Roboto"/>
              <a:sym typeface="Roboto"/>
            </a:endParaRPr>
          </a:p>
          <a:p>
            <a:pPr marL="0" lvl="0" indent="0" algn="ctr" rtl="0">
              <a:lnSpc>
                <a:spcPct val="115000"/>
              </a:lnSpc>
              <a:spcBef>
                <a:spcPts val="1200"/>
              </a:spcBef>
              <a:spcAft>
                <a:spcPts val="0"/>
              </a:spcAft>
              <a:buNone/>
            </a:pPr>
            <a:r>
              <a:rPr lang="en" dirty="0">
                <a:latin typeface="Roboto"/>
                <a:ea typeface="Roboto"/>
                <a:cs typeface="Roboto"/>
                <a:sym typeface="Roboto"/>
              </a:rPr>
              <a:t>Why should you expose your students to agriculture? </a:t>
            </a:r>
            <a:endParaRPr dirty="0">
              <a:latin typeface="Roboto"/>
              <a:ea typeface="Roboto"/>
              <a:cs typeface="Roboto"/>
              <a:sym typeface="Roboto"/>
            </a:endParaRPr>
          </a:p>
          <a:p>
            <a:pPr marL="0" lvl="0" indent="0" algn="ctr" rtl="0">
              <a:lnSpc>
                <a:spcPct val="115000"/>
              </a:lnSpc>
              <a:spcBef>
                <a:spcPts val="1200"/>
              </a:spcBef>
              <a:spcAft>
                <a:spcPts val="0"/>
              </a:spcAft>
              <a:buNone/>
            </a:pPr>
            <a:r>
              <a:rPr lang="en" b="1" dirty="0">
                <a:latin typeface="Roboto"/>
                <a:ea typeface="Roboto"/>
                <a:cs typeface="Roboto"/>
                <a:sym typeface="Roboto"/>
              </a:rPr>
              <a:t>It is Georgia’s #1 industry employing 1 in 7 Georgians.</a:t>
            </a:r>
            <a:endParaRPr b="1" dirty="0">
              <a:latin typeface="Roboto"/>
              <a:ea typeface="Roboto"/>
              <a:cs typeface="Roboto"/>
              <a:sym typeface="Roboto"/>
            </a:endParaRPr>
          </a:p>
          <a:p>
            <a:pPr marL="0" lvl="0" indent="0" algn="ctr" rtl="0">
              <a:lnSpc>
                <a:spcPct val="115000"/>
              </a:lnSpc>
              <a:spcBef>
                <a:spcPts val="1200"/>
              </a:spcBef>
              <a:spcAft>
                <a:spcPts val="0"/>
              </a:spcAft>
              <a:buNone/>
            </a:pPr>
            <a:r>
              <a:rPr lang="en" dirty="0">
                <a:latin typeface="Roboto"/>
                <a:ea typeface="Roboto"/>
                <a:cs typeface="Roboto"/>
                <a:sym typeface="Roboto"/>
              </a:rPr>
              <a:t> </a:t>
            </a:r>
            <a:endParaRPr dirty="0">
              <a:latin typeface="Roboto"/>
              <a:ea typeface="Roboto"/>
              <a:cs typeface="Roboto"/>
              <a:sym typeface="Roboto"/>
            </a:endParaRPr>
          </a:p>
          <a:p>
            <a:pPr marL="0" lvl="0" indent="0" algn="ctr" rtl="0">
              <a:lnSpc>
                <a:spcPct val="115000"/>
              </a:lnSpc>
              <a:spcBef>
                <a:spcPts val="1200"/>
              </a:spcBef>
              <a:spcAft>
                <a:spcPts val="0"/>
              </a:spcAft>
              <a:buNone/>
            </a:pPr>
            <a:r>
              <a:rPr lang="en" dirty="0">
                <a:latin typeface="Roboto"/>
                <a:ea typeface="Roboto"/>
                <a:cs typeface="Roboto"/>
                <a:sym typeface="Roboto"/>
              </a:rPr>
              <a:t>In order to ensure that agriculture continues to be the leading industry in our state, we need students who are employed in agriculture and who advocate for agriculture. </a:t>
            </a:r>
            <a:endParaRPr dirty="0">
              <a:latin typeface="Roboto"/>
              <a:ea typeface="Roboto"/>
              <a:cs typeface="Roboto"/>
              <a:sym typeface="Roboto"/>
            </a:endParaRPr>
          </a:p>
          <a:p>
            <a:pPr marL="0" lvl="0" indent="0" algn="l" rtl="0">
              <a:lnSpc>
                <a:spcPct val="115000"/>
              </a:lnSpc>
              <a:spcBef>
                <a:spcPts val="1200"/>
              </a:spcBef>
              <a:spcAft>
                <a:spcPts val="1200"/>
              </a:spcAft>
              <a:buNone/>
            </a:pPr>
            <a:endParaRPr dirty="0">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4"/>
          <p:cNvSpPr txBox="1">
            <a:spLocks noGrp="1"/>
          </p:cNvSpPr>
          <p:nvPr>
            <p:ph type="title"/>
          </p:nvPr>
        </p:nvSpPr>
        <p:spPr>
          <a:xfrm>
            <a:off x="311725" y="559525"/>
            <a:ext cx="8520600" cy="56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Visit &amp; Sign Up Dates by District</a:t>
            </a:r>
            <a:endParaRPr/>
          </a:p>
        </p:txBody>
      </p:sp>
      <p:pic>
        <p:nvPicPr>
          <p:cNvPr id="281" name="Google Shape;281;p44"/>
          <p:cNvPicPr preferRelativeResize="0"/>
          <p:nvPr/>
        </p:nvPicPr>
        <p:blipFill>
          <a:blip r:embed="rId3">
            <a:alphaModFix/>
          </a:blip>
          <a:stretch>
            <a:fillRect/>
          </a:stretch>
        </p:blipFill>
        <p:spPr>
          <a:xfrm>
            <a:off x="0" y="1124425"/>
            <a:ext cx="9144000" cy="4019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Boots on the ground! Staffing the classroom</a:t>
            </a:r>
            <a:endParaRPr/>
          </a:p>
        </p:txBody>
      </p:sp>
      <p:pic>
        <p:nvPicPr>
          <p:cNvPr id="287" name="Google Shape;287;p45"/>
          <p:cNvPicPr preferRelativeResize="0"/>
          <p:nvPr/>
        </p:nvPicPr>
        <p:blipFill>
          <a:blip r:embed="rId3">
            <a:alphaModFix/>
          </a:blip>
          <a:stretch>
            <a:fillRect/>
          </a:stretch>
        </p:blipFill>
        <p:spPr>
          <a:xfrm>
            <a:off x="4113412" y="1536639"/>
            <a:ext cx="917184" cy="623699"/>
          </a:xfrm>
          <a:prstGeom prst="rect">
            <a:avLst/>
          </a:prstGeom>
          <a:noFill/>
          <a:ln>
            <a:noFill/>
          </a:ln>
        </p:spPr>
      </p:pic>
      <p:pic>
        <p:nvPicPr>
          <p:cNvPr id="288" name="Google Shape;288;p45"/>
          <p:cNvPicPr preferRelativeResize="0"/>
          <p:nvPr/>
        </p:nvPicPr>
        <p:blipFill>
          <a:blip r:embed="rId4">
            <a:alphaModFix/>
          </a:blip>
          <a:stretch>
            <a:fillRect/>
          </a:stretch>
        </p:blipFill>
        <p:spPr>
          <a:xfrm>
            <a:off x="834302" y="1280650"/>
            <a:ext cx="1276296" cy="1135674"/>
          </a:xfrm>
          <a:prstGeom prst="rect">
            <a:avLst/>
          </a:prstGeom>
          <a:noFill/>
          <a:ln>
            <a:noFill/>
          </a:ln>
        </p:spPr>
      </p:pic>
      <p:pic>
        <p:nvPicPr>
          <p:cNvPr id="289" name="Google Shape;289;p45"/>
          <p:cNvPicPr preferRelativeResize="0"/>
          <p:nvPr/>
        </p:nvPicPr>
        <p:blipFill>
          <a:blip r:embed="rId5">
            <a:alphaModFix/>
          </a:blip>
          <a:stretch>
            <a:fillRect/>
          </a:stretch>
        </p:blipFill>
        <p:spPr>
          <a:xfrm>
            <a:off x="7234901" y="1413575"/>
            <a:ext cx="869825" cy="869825"/>
          </a:xfrm>
          <a:prstGeom prst="rect">
            <a:avLst/>
          </a:prstGeom>
          <a:noFill/>
          <a:ln>
            <a:noFill/>
          </a:ln>
        </p:spPr>
      </p:pic>
      <p:sp>
        <p:nvSpPr>
          <p:cNvPr id="290" name="Google Shape;290;p45"/>
          <p:cNvSpPr txBox="1">
            <a:spLocks noGrp="1"/>
          </p:cNvSpPr>
          <p:nvPr>
            <p:ph type="body" idx="4294967295"/>
          </p:nvPr>
        </p:nvSpPr>
        <p:spPr>
          <a:xfrm>
            <a:off x="143450" y="2356000"/>
            <a:ext cx="2658000" cy="27876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Hauler</a:t>
            </a:r>
            <a:endParaRPr sz="1400" dirty="0"/>
          </a:p>
          <a:p>
            <a:pPr marL="457200" lvl="0" indent="-298450" algn="l" rtl="0">
              <a:spcBef>
                <a:spcPts val="1600"/>
              </a:spcBef>
              <a:spcAft>
                <a:spcPts val="0"/>
              </a:spcAft>
              <a:buSzPts val="1100"/>
              <a:buChar char="●"/>
            </a:pPr>
            <a:r>
              <a:rPr lang="en" sz="1100" dirty="0"/>
              <a:t>Main responsibilities: school communication, delivering the vehicle with full generator gas, and managing repairs.</a:t>
            </a:r>
            <a:endParaRPr sz="1100" dirty="0"/>
          </a:p>
          <a:p>
            <a:pPr marL="0" lvl="0" indent="0" algn="l" rtl="0">
              <a:spcBef>
                <a:spcPts val="1600"/>
              </a:spcBef>
              <a:spcAft>
                <a:spcPts val="0"/>
              </a:spcAft>
              <a:buNone/>
            </a:pPr>
            <a:r>
              <a:rPr lang="en" sz="1400" dirty="0"/>
              <a:t>Educational Program Assistant</a:t>
            </a:r>
            <a:endParaRPr sz="1400" dirty="0"/>
          </a:p>
          <a:p>
            <a:pPr marL="457200" lvl="0" indent="-298450" algn="l" rtl="0">
              <a:spcBef>
                <a:spcPts val="1600"/>
              </a:spcBef>
              <a:spcAft>
                <a:spcPts val="0"/>
              </a:spcAft>
              <a:buSzPts val="1100"/>
              <a:buChar char="●"/>
            </a:pPr>
            <a:r>
              <a:rPr lang="en" sz="1100" dirty="0"/>
              <a:t>Main responsibilities: ensuring all station and activities run smoothly, coordinating with organizations.</a:t>
            </a:r>
            <a:endParaRPr sz="1100" dirty="0"/>
          </a:p>
        </p:txBody>
      </p:sp>
      <p:sp>
        <p:nvSpPr>
          <p:cNvPr id="291" name="Google Shape;291;p45"/>
          <p:cNvSpPr txBox="1">
            <a:spLocks noGrp="1"/>
          </p:cNvSpPr>
          <p:nvPr>
            <p:ph type="body" idx="4294967295"/>
          </p:nvPr>
        </p:nvSpPr>
        <p:spPr>
          <a:xfrm>
            <a:off x="2966056" y="2356000"/>
            <a:ext cx="3183900" cy="27875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Main Contact: County Office Manager (preferred) or designated volunteer </a:t>
            </a:r>
            <a:endParaRPr sz="1400" dirty="0"/>
          </a:p>
          <a:p>
            <a:pPr marL="457200" lvl="0" indent="-298450" algn="l" rtl="0">
              <a:spcBef>
                <a:spcPts val="1600"/>
              </a:spcBef>
              <a:spcAft>
                <a:spcPts val="0"/>
              </a:spcAft>
              <a:buSzPts val="1100"/>
              <a:buChar char="●"/>
            </a:pPr>
            <a:r>
              <a:rPr lang="en" sz="1100" dirty="0"/>
              <a:t>Main responsibilities: Requesting the visit, securing 2 volunteers, day-of student safety and sanitation, and promotion of GAE in community.</a:t>
            </a:r>
            <a:endParaRPr sz="1100" dirty="0"/>
          </a:p>
          <a:p>
            <a:pPr marL="0" lvl="0" indent="0" algn="l" rtl="0">
              <a:spcBef>
                <a:spcPts val="1600"/>
              </a:spcBef>
              <a:spcAft>
                <a:spcPts val="0"/>
              </a:spcAft>
              <a:buNone/>
            </a:pPr>
            <a:r>
              <a:rPr lang="en" sz="1400" dirty="0"/>
              <a:t>Support: 1-2 volunteers</a:t>
            </a:r>
            <a:endParaRPr sz="1400" dirty="0"/>
          </a:p>
          <a:p>
            <a:pPr marL="457200" lvl="0" indent="-298450" algn="l" rtl="0">
              <a:spcBef>
                <a:spcPts val="1600"/>
              </a:spcBef>
              <a:spcAft>
                <a:spcPts val="0"/>
              </a:spcAft>
              <a:buSzPts val="1100"/>
              <a:buChar char="●"/>
            </a:pPr>
            <a:r>
              <a:rPr lang="en" sz="1100" dirty="0"/>
              <a:t>Main responsibilities: Day-of student safety and sanitation. </a:t>
            </a:r>
            <a:endParaRPr sz="1100" dirty="0"/>
          </a:p>
        </p:txBody>
      </p:sp>
      <p:sp>
        <p:nvSpPr>
          <p:cNvPr id="292" name="Google Shape;292;p45"/>
          <p:cNvSpPr txBox="1">
            <a:spLocks noGrp="1"/>
          </p:cNvSpPr>
          <p:nvPr>
            <p:ph type="body" idx="4294967295"/>
          </p:nvPr>
        </p:nvSpPr>
        <p:spPr>
          <a:xfrm>
            <a:off x="6314563" y="2356000"/>
            <a:ext cx="2710500" cy="27875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Main Contact: 1 organization appointed volunteer</a:t>
            </a:r>
            <a:endParaRPr sz="1400" dirty="0"/>
          </a:p>
          <a:p>
            <a:pPr marL="457200" lvl="0" indent="-298450" algn="l" rtl="0">
              <a:lnSpc>
                <a:spcPct val="100000"/>
              </a:lnSpc>
              <a:spcBef>
                <a:spcPts val="1600"/>
              </a:spcBef>
              <a:spcAft>
                <a:spcPts val="0"/>
              </a:spcAft>
              <a:buSzPts val="1100"/>
              <a:buChar char="●"/>
            </a:pPr>
            <a:r>
              <a:rPr lang="en" sz="1100" dirty="0"/>
              <a:t>Main responsibilities: educational program assistant communication, developing classroom schedules, ensuring event is marketed, and communication with hauler for delivery.</a:t>
            </a:r>
            <a:endParaRPr sz="1100" dirty="0"/>
          </a:p>
          <a:p>
            <a:pPr marL="0" lvl="0" indent="0" algn="l" rtl="0">
              <a:lnSpc>
                <a:spcPct val="100000"/>
              </a:lnSpc>
              <a:spcBef>
                <a:spcPts val="1600"/>
              </a:spcBef>
              <a:spcAft>
                <a:spcPts val="1600"/>
              </a:spcAft>
              <a:buNone/>
            </a:pPr>
            <a:endParaRPr sz="1400" dirty="0"/>
          </a:p>
        </p:txBody>
      </p:sp>
      <p:sp>
        <p:nvSpPr>
          <p:cNvPr id="293" name="Google Shape;293;p45"/>
          <p:cNvSpPr/>
          <p:nvPr/>
        </p:nvSpPr>
        <p:spPr>
          <a:xfrm>
            <a:off x="4274525" y="1969000"/>
            <a:ext cx="369000" cy="136500"/>
          </a:xfrm>
          <a:prstGeom prst="rect">
            <a:avLst/>
          </a:prstGeom>
          <a:solidFill>
            <a:srgbClr val="98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6"/>
          <p:cNvSpPr txBox="1">
            <a:spLocks noGrp="1"/>
          </p:cNvSpPr>
          <p:nvPr>
            <p:ph type="title"/>
          </p:nvPr>
        </p:nvSpPr>
        <p:spPr>
          <a:xfrm>
            <a:off x="311725" y="363675"/>
            <a:ext cx="8520600" cy="7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What’s required?</a:t>
            </a:r>
            <a:endParaRPr sz="3000" b="1"/>
          </a:p>
        </p:txBody>
      </p:sp>
      <p:sp>
        <p:nvSpPr>
          <p:cNvPr id="299" name="Google Shape;299;p46"/>
          <p:cNvSpPr txBox="1">
            <a:spLocks noGrp="1"/>
          </p:cNvSpPr>
          <p:nvPr>
            <p:ph type="body" idx="1"/>
          </p:nvPr>
        </p:nvSpPr>
        <p:spPr>
          <a:xfrm>
            <a:off x="311700" y="1505700"/>
            <a:ext cx="3999900" cy="32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rgbClr val="38761D"/>
                </a:solidFill>
              </a:rPr>
              <a:t>School</a:t>
            </a:r>
            <a:endParaRPr dirty="0"/>
          </a:p>
          <a:p>
            <a:pPr marL="457200" lvl="0" indent="-311150" algn="l" rtl="0">
              <a:spcBef>
                <a:spcPts val="1600"/>
              </a:spcBef>
              <a:spcAft>
                <a:spcPts val="0"/>
              </a:spcAft>
              <a:buSzPts val="1300"/>
              <a:buChar char="●"/>
            </a:pPr>
            <a:r>
              <a:rPr lang="en" dirty="0"/>
              <a:t>Minimum of 150 students for the mobile classroom.</a:t>
            </a:r>
            <a:endParaRPr dirty="0"/>
          </a:p>
          <a:p>
            <a:pPr marL="457200" lvl="0" indent="-311150" algn="l" rtl="0">
              <a:spcBef>
                <a:spcPts val="0"/>
              </a:spcBef>
              <a:spcAft>
                <a:spcPts val="0"/>
              </a:spcAft>
              <a:buSzPts val="1300"/>
              <a:buChar char="●"/>
            </a:pPr>
            <a:r>
              <a:rPr lang="en" dirty="0"/>
              <a:t>Teachers for each class.</a:t>
            </a:r>
            <a:endParaRPr dirty="0"/>
          </a:p>
          <a:p>
            <a:pPr marL="457200" lvl="0" indent="-311150" algn="l" rtl="0">
              <a:spcBef>
                <a:spcPts val="0"/>
              </a:spcBef>
              <a:spcAft>
                <a:spcPts val="0"/>
              </a:spcAft>
              <a:buSzPts val="1300"/>
              <a:buChar char="●"/>
            </a:pPr>
            <a:r>
              <a:rPr lang="en" dirty="0"/>
              <a:t>Willingness to complete Pre/Post Lesson Plans.</a:t>
            </a:r>
            <a:endParaRPr dirty="0"/>
          </a:p>
          <a:p>
            <a:pPr marL="457200" lvl="0" indent="-311150" algn="l" rtl="0">
              <a:spcBef>
                <a:spcPts val="0"/>
              </a:spcBef>
              <a:spcAft>
                <a:spcPts val="0"/>
              </a:spcAft>
              <a:buSzPts val="1300"/>
              <a:buChar char="●"/>
            </a:pPr>
            <a:r>
              <a:rPr lang="en" dirty="0"/>
              <a:t>At least 1 school  appointed volunteer to assist with scheduling. </a:t>
            </a:r>
            <a:endParaRPr dirty="0"/>
          </a:p>
          <a:p>
            <a:pPr marL="457200" lvl="0" indent="-311150" algn="l" rtl="0">
              <a:spcBef>
                <a:spcPts val="0"/>
              </a:spcBef>
              <a:spcAft>
                <a:spcPts val="0"/>
              </a:spcAft>
              <a:buSzPts val="1300"/>
              <a:buChar char="●"/>
            </a:pPr>
            <a:r>
              <a:rPr lang="en" dirty="0"/>
              <a:t>Secure, Level, Paved Parking, away from roadways.</a:t>
            </a:r>
            <a:endParaRPr dirty="0"/>
          </a:p>
          <a:p>
            <a:pPr marL="457200" lvl="0" indent="-311150" algn="l" rtl="0">
              <a:spcBef>
                <a:spcPts val="0"/>
              </a:spcBef>
              <a:spcAft>
                <a:spcPts val="0"/>
              </a:spcAft>
              <a:buSzPts val="1300"/>
              <a:buChar char="●"/>
            </a:pPr>
            <a:r>
              <a:rPr lang="en" dirty="0"/>
              <a:t>45’L x 30’W space for trailer (Possible 65’L x 30’W for truck and trailer)</a:t>
            </a:r>
            <a:endParaRPr dirty="0"/>
          </a:p>
        </p:txBody>
      </p:sp>
      <p:sp>
        <p:nvSpPr>
          <p:cNvPr id="300" name="Google Shape;300;p46"/>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rgbClr val="38761D"/>
                </a:solidFill>
              </a:rPr>
              <a:t>Mobile Classroom Provides:</a:t>
            </a:r>
            <a:endParaRPr sz="1800" b="1" dirty="0">
              <a:solidFill>
                <a:srgbClr val="38761D"/>
              </a:solidFill>
            </a:endParaRPr>
          </a:p>
          <a:p>
            <a:pPr marL="457200" lvl="0" indent="-311150" algn="l" rtl="0">
              <a:spcBef>
                <a:spcPts val="1600"/>
              </a:spcBef>
              <a:spcAft>
                <a:spcPts val="0"/>
              </a:spcAft>
              <a:buSzPts val="1300"/>
              <a:buChar char="●"/>
            </a:pPr>
            <a:r>
              <a:rPr lang="en" dirty="0"/>
              <a:t>1 Educational Programs Assistant</a:t>
            </a:r>
            <a:endParaRPr dirty="0"/>
          </a:p>
          <a:p>
            <a:pPr marL="457200" lvl="0" indent="-311150" algn="l" rtl="0">
              <a:spcBef>
                <a:spcPts val="0"/>
              </a:spcBef>
              <a:spcAft>
                <a:spcPts val="0"/>
              </a:spcAft>
              <a:buSzPts val="1300"/>
              <a:buChar char="●"/>
            </a:pPr>
            <a:r>
              <a:rPr lang="en" dirty="0"/>
              <a:t>1-2 Georgia Farm Bureau county volunteers</a:t>
            </a:r>
            <a:endParaRPr dirty="0"/>
          </a:p>
          <a:p>
            <a:pPr marL="457200" lvl="0" indent="-311150" algn="l" rtl="0">
              <a:spcBef>
                <a:spcPts val="0"/>
              </a:spcBef>
              <a:spcAft>
                <a:spcPts val="0"/>
              </a:spcAft>
              <a:buSzPts val="1300"/>
              <a:buChar char="●"/>
            </a:pPr>
            <a:r>
              <a:rPr lang="en" dirty="0"/>
              <a:t>8 internal stations and external hands-on activity</a:t>
            </a:r>
            <a:endParaRPr dirty="0"/>
          </a:p>
          <a:p>
            <a:pPr marL="457200" lvl="0" indent="-311150" algn="l" rtl="0">
              <a:spcBef>
                <a:spcPts val="0"/>
              </a:spcBef>
              <a:spcAft>
                <a:spcPts val="0"/>
              </a:spcAft>
              <a:buSzPts val="1300"/>
              <a:buChar char="●"/>
            </a:pPr>
            <a:r>
              <a:rPr lang="en" dirty="0"/>
              <a:t>STEM curriculum developed by UGA  </a:t>
            </a:r>
            <a:endParaRPr dirty="0"/>
          </a:p>
          <a:p>
            <a:pPr marL="457200" lvl="0" indent="-311150" algn="l" rtl="0">
              <a:spcBef>
                <a:spcPts val="0"/>
              </a:spcBef>
              <a:spcAft>
                <a:spcPts val="0"/>
              </a:spcAft>
              <a:buSzPts val="1300"/>
              <a:buChar char="●"/>
            </a:pPr>
            <a:r>
              <a:rPr lang="en" dirty="0"/>
              <a:t>Additional lesson plans for continued engagement.</a:t>
            </a:r>
            <a:endParaRPr dirty="0"/>
          </a:p>
          <a:p>
            <a:pPr marL="457200" lvl="0" indent="-311150" algn="l" rtl="0">
              <a:spcBef>
                <a:spcPts val="0"/>
              </a:spcBef>
              <a:spcAft>
                <a:spcPts val="0"/>
              </a:spcAft>
              <a:buSzPts val="1300"/>
              <a:buChar char="●"/>
            </a:pPr>
            <a:r>
              <a:rPr lang="en" dirty="0"/>
              <a:t>Sanitation and social distancing plans for COVID-19</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Additional Resources for Ag Education</a:t>
            </a:r>
            <a:endParaRPr/>
          </a:p>
        </p:txBody>
      </p:sp>
      <p:sp>
        <p:nvSpPr>
          <p:cNvPr id="306" name="Google Shape;306;p47"/>
          <p:cNvSpPr txBox="1">
            <a:spLocks noGrp="1"/>
          </p:cNvSpPr>
          <p:nvPr>
            <p:ph type="body" idx="1"/>
          </p:nvPr>
        </p:nvSpPr>
        <p:spPr>
          <a:xfrm>
            <a:off x="311700" y="1333100"/>
            <a:ext cx="8426100" cy="32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Most importantly, we want agriculture to continue to be a staple in your classrooms.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Check out these ideas on how you can do that!</a:t>
            </a:r>
            <a:endParaRPr dirty="0"/>
          </a:p>
          <a:p>
            <a:pPr marL="457200" lvl="0" indent="-311150" algn="l" rtl="0">
              <a:spcBef>
                <a:spcPts val="1600"/>
              </a:spcBef>
              <a:spcAft>
                <a:spcPts val="0"/>
              </a:spcAft>
              <a:buSzPts val="1300"/>
              <a:buChar char="●"/>
            </a:pPr>
            <a:r>
              <a:rPr lang="en" dirty="0"/>
              <a:t>Reserve a “Traveling Trunk” through our County Farm Bureau office. Georgia Farm Bureau has traveling ag education boxes on forestry and peanuts. These kits provide you all the materials you need to teach a lesson (or two) on either topic.</a:t>
            </a:r>
            <a:endParaRPr dirty="0"/>
          </a:p>
          <a:p>
            <a:pPr marL="457200" lvl="0" indent="-311150" algn="l" rtl="0">
              <a:spcBef>
                <a:spcPts val="0"/>
              </a:spcBef>
              <a:spcAft>
                <a:spcPts val="0"/>
              </a:spcAft>
              <a:buSzPts val="1300"/>
              <a:buChar char="●"/>
            </a:pPr>
            <a:r>
              <a:rPr lang="en" dirty="0"/>
              <a:t>Visit the Georgia Ag Experience website (www.GeorgiaAgExperience.Org). We have fun activities for kids and additional lesson plans that correspond with each station the students visited in the mobile classroom.</a:t>
            </a:r>
            <a:endParaRPr dirty="0"/>
          </a:p>
          <a:p>
            <a:pPr marL="457200" lvl="0" indent="-311150" algn="l" rtl="0">
              <a:spcBef>
                <a:spcPts val="0"/>
              </a:spcBef>
              <a:spcAft>
                <a:spcPts val="0"/>
              </a:spcAft>
              <a:buSzPts val="1300"/>
              <a:buChar char="●"/>
            </a:pPr>
            <a:r>
              <a:rPr lang="en" dirty="0"/>
              <a:t>Visit gfb.ag/aitc for AgMags, lesson ideas, ag-tivities, no-bake recipes, book suggestions and much more!</a:t>
            </a:r>
            <a:endParaRPr dirty="0"/>
          </a:p>
          <a:p>
            <a:pPr marL="457200" lvl="0" indent="-311150" algn="l" rtl="0">
              <a:spcBef>
                <a:spcPts val="0"/>
              </a:spcBef>
              <a:spcAft>
                <a:spcPts val="0"/>
              </a:spcAft>
              <a:buSzPts val="1300"/>
              <a:buChar char="●"/>
            </a:pPr>
            <a:r>
              <a:rPr lang="en" dirty="0"/>
              <a:t>Contact us at the local County Farm Bureau office to learn how we can be a part of your classroom lessons and activities.</a:t>
            </a:r>
            <a:endParaRPr dirty="0"/>
          </a:p>
          <a:p>
            <a:pPr marL="0" lvl="0" indent="0" algn="l" rtl="0">
              <a:spcBef>
                <a:spcPts val="1600"/>
              </a:spcBef>
              <a:spcAft>
                <a:spcPts val="1600"/>
              </a:spcAft>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8"/>
          <p:cNvSpPr/>
          <p:nvPr/>
        </p:nvSpPr>
        <p:spPr>
          <a:xfrm>
            <a:off x="4229600" y="3502900"/>
            <a:ext cx="4434000" cy="13635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8"/>
          <p:cNvSpPr txBox="1">
            <a:spLocks noGrp="1"/>
          </p:cNvSpPr>
          <p:nvPr>
            <p:ph type="ctrTitle"/>
          </p:nvPr>
        </p:nvSpPr>
        <p:spPr>
          <a:xfrm>
            <a:off x="415600" y="367600"/>
            <a:ext cx="8520600" cy="9351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800" b="1" dirty="0">
                <a:latin typeface="Roboto"/>
                <a:ea typeface="Roboto"/>
                <a:cs typeface="Roboto"/>
                <a:sym typeface="Roboto"/>
              </a:rPr>
              <a:t>Thank you!</a:t>
            </a:r>
            <a:endParaRPr sz="2800" b="1" dirty="0">
              <a:latin typeface="Roboto"/>
              <a:ea typeface="Roboto"/>
              <a:cs typeface="Roboto"/>
              <a:sym typeface="Roboto"/>
            </a:endParaRPr>
          </a:p>
          <a:p>
            <a:pPr marL="0" lvl="0" indent="0" algn="ctr" rtl="0">
              <a:lnSpc>
                <a:spcPct val="115000"/>
              </a:lnSpc>
              <a:spcBef>
                <a:spcPts val="1600"/>
              </a:spcBef>
              <a:spcAft>
                <a:spcPts val="0"/>
              </a:spcAft>
              <a:buNone/>
            </a:pPr>
            <a:endParaRPr sz="1800" b="1" dirty="0">
              <a:latin typeface="Roboto"/>
              <a:ea typeface="Roboto"/>
              <a:cs typeface="Roboto"/>
              <a:sym typeface="Roboto"/>
            </a:endParaRPr>
          </a:p>
          <a:p>
            <a:pPr marL="0" lvl="0" indent="0" algn="l" rtl="0">
              <a:lnSpc>
                <a:spcPct val="115000"/>
              </a:lnSpc>
              <a:spcBef>
                <a:spcPts val="1600"/>
              </a:spcBef>
              <a:spcAft>
                <a:spcPts val="0"/>
              </a:spcAft>
              <a:buNone/>
            </a:pPr>
            <a:r>
              <a:rPr lang="en" sz="1300" dirty="0">
                <a:solidFill>
                  <a:schemeClr val="dk2"/>
                </a:solidFill>
                <a:latin typeface="Roboto"/>
                <a:ea typeface="Roboto"/>
                <a:cs typeface="Roboto"/>
                <a:sym typeface="Roboto"/>
              </a:rPr>
              <a:t>We appreciate you allowing us to educate your students about agriculture, and please let me know how we can continue to support agriculture education in your school!</a:t>
            </a:r>
            <a:endParaRPr sz="1300" dirty="0">
              <a:solidFill>
                <a:schemeClr val="dk2"/>
              </a:solidFill>
              <a:latin typeface="Roboto"/>
              <a:ea typeface="Roboto"/>
              <a:cs typeface="Roboto"/>
              <a:sym typeface="Roboto"/>
            </a:endParaRPr>
          </a:p>
          <a:p>
            <a:pPr marL="0" lvl="0" indent="0" algn="l" rtl="0">
              <a:spcBef>
                <a:spcPts val="1600"/>
              </a:spcBef>
              <a:spcAft>
                <a:spcPts val="0"/>
              </a:spcAft>
              <a:buNone/>
            </a:pPr>
            <a:endParaRPr b="1" dirty="0"/>
          </a:p>
        </p:txBody>
      </p:sp>
      <p:pic>
        <p:nvPicPr>
          <p:cNvPr id="313" name="Google Shape;313;p48"/>
          <p:cNvPicPr preferRelativeResize="0"/>
          <p:nvPr/>
        </p:nvPicPr>
        <p:blipFill>
          <a:blip r:embed="rId3">
            <a:alphaModFix/>
          </a:blip>
          <a:stretch>
            <a:fillRect/>
          </a:stretch>
        </p:blipFill>
        <p:spPr>
          <a:xfrm>
            <a:off x="3955774" y="3260450"/>
            <a:ext cx="4981652" cy="1848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7"/>
          <p:cNvSpPr txBox="1">
            <a:spLocks noGrp="1"/>
          </p:cNvSpPr>
          <p:nvPr>
            <p:ph type="body" idx="1"/>
          </p:nvPr>
        </p:nvSpPr>
        <p:spPr>
          <a:xfrm>
            <a:off x="0" y="4521400"/>
            <a:ext cx="9144000" cy="4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Bring Georgia agriculture to your school!</a:t>
            </a:r>
            <a:endParaRPr dirty="0"/>
          </a:p>
        </p:txBody>
      </p:sp>
      <p:pic>
        <p:nvPicPr>
          <p:cNvPr id="132" name="Google Shape;132;p27"/>
          <p:cNvPicPr preferRelativeResize="0"/>
          <p:nvPr/>
        </p:nvPicPr>
        <p:blipFill>
          <a:blip r:embed="rId3">
            <a:alphaModFix/>
          </a:blip>
          <a:stretch>
            <a:fillRect/>
          </a:stretch>
        </p:blipFill>
        <p:spPr>
          <a:xfrm>
            <a:off x="2136568" y="255950"/>
            <a:ext cx="4870865" cy="3948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8"/>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we love our program!</a:t>
            </a:r>
            <a:endParaRPr/>
          </a:p>
        </p:txBody>
      </p:sp>
      <p:sp>
        <p:nvSpPr>
          <p:cNvPr id="138" name="Google Shape;138;p28"/>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dirty="0"/>
              <a:t>Mobile classroom comes directly to the school!</a:t>
            </a:r>
            <a:endParaRPr sz="1400" dirty="0"/>
          </a:p>
          <a:p>
            <a:pPr marL="457200" lvl="0" indent="-317500" algn="l" rtl="0">
              <a:spcBef>
                <a:spcPts val="0"/>
              </a:spcBef>
              <a:spcAft>
                <a:spcPts val="0"/>
              </a:spcAft>
              <a:buSzPts val="1400"/>
              <a:buChar char="●"/>
            </a:pPr>
            <a:r>
              <a:rPr lang="en" sz="1400" dirty="0"/>
              <a:t>Agriculture is no longer a thing of the past! This mobile classroom is high-tech and shows the future of farming.</a:t>
            </a:r>
            <a:endParaRPr sz="1400" dirty="0"/>
          </a:p>
          <a:p>
            <a:pPr marL="457200" lvl="0" indent="-317500" algn="l" rtl="0">
              <a:spcBef>
                <a:spcPts val="0"/>
              </a:spcBef>
              <a:spcAft>
                <a:spcPts val="0"/>
              </a:spcAft>
              <a:buSzPts val="1400"/>
              <a:buChar char="●"/>
            </a:pPr>
            <a:r>
              <a:rPr lang="en" sz="1400" dirty="0"/>
              <a:t>Targeted at grades 3rd-5th</a:t>
            </a:r>
            <a:endParaRPr sz="1400" dirty="0"/>
          </a:p>
          <a:p>
            <a:pPr marL="457200" lvl="0" indent="-317500" algn="l" rtl="0">
              <a:spcBef>
                <a:spcPts val="0"/>
              </a:spcBef>
              <a:spcAft>
                <a:spcPts val="0"/>
              </a:spcAft>
              <a:buSzPts val="1400"/>
              <a:buChar char="●"/>
            </a:pPr>
            <a:r>
              <a:rPr lang="en" sz="1400" dirty="0"/>
              <a:t>The curriculum was developed by UGA Ag Education and Leadership Professors</a:t>
            </a:r>
            <a:endParaRPr sz="1400" dirty="0"/>
          </a:p>
          <a:p>
            <a:pPr marL="457200" lvl="0" indent="-317500" algn="l" rtl="0">
              <a:spcBef>
                <a:spcPts val="0"/>
              </a:spcBef>
              <a:spcAft>
                <a:spcPts val="0"/>
              </a:spcAft>
              <a:buSzPts val="1400"/>
              <a:buChar char="●"/>
            </a:pPr>
            <a:r>
              <a:rPr lang="en" sz="1400" dirty="0"/>
              <a:t>The Pre and Post lesson plans provide students with a comprehensive deep-dive into Georgia agriculture </a:t>
            </a:r>
            <a:endParaRPr sz="1400" dirty="0"/>
          </a:p>
          <a:p>
            <a:pPr marL="457200" lvl="0" indent="-317500" algn="l" rtl="0">
              <a:spcBef>
                <a:spcPts val="0"/>
              </a:spcBef>
              <a:spcAft>
                <a:spcPts val="0"/>
              </a:spcAft>
              <a:buSzPts val="1400"/>
              <a:buChar char="●"/>
            </a:pPr>
            <a:r>
              <a:rPr lang="en" sz="1400" dirty="0"/>
              <a:t>There is a strong emphasis on careers and STEM.</a:t>
            </a:r>
            <a:endParaRPr sz="1400" dirty="0"/>
          </a:p>
          <a:p>
            <a:pPr marL="457200" lvl="0" indent="-317500" algn="l" rtl="0">
              <a:spcBef>
                <a:spcPts val="0"/>
              </a:spcBef>
              <a:spcAft>
                <a:spcPts val="0"/>
              </a:spcAft>
              <a:buSzPts val="1400"/>
              <a:buChar char="●"/>
            </a:pPr>
            <a:r>
              <a:rPr lang="en" sz="1400" dirty="0"/>
              <a:t>Our Agricultural Careers Interest Survey was approved by the Georgia Department of Agriculture and Georgia Agricultural Education</a:t>
            </a:r>
            <a:endParaRPr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“Georgia Ag Experience”?</a:t>
            </a:r>
            <a:endParaRPr/>
          </a:p>
        </p:txBody>
      </p:sp>
      <p:sp>
        <p:nvSpPr>
          <p:cNvPr id="144" name="Google Shape;144;p29"/>
          <p:cNvSpPr txBox="1">
            <a:spLocks noGrp="1"/>
          </p:cNvSpPr>
          <p:nvPr>
            <p:ph type="body" idx="1"/>
          </p:nvPr>
        </p:nvSpPr>
        <p:spPr>
          <a:xfrm>
            <a:off x="311700" y="1505700"/>
            <a:ext cx="86604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Georgia Ag Experience is a unique STEM based educational program that invites students across Georgia to explore the vast opportunities in agriculture. </a:t>
            </a:r>
            <a:endParaRPr dirty="0"/>
          </a:p>
          <a:p>
            <a:pPr marL="0" lvl="0" indent="0" algn="l" rtl="0">
              <a:spcBef>
                <a:spcPts val="1600"/>
              </a:spcBef>
              <a:spcAft>
                <a:spcPts val="0"/>
              </a:spcAft>
              <a:buNone/>
            </a:pPr>
            <a:r>
              <a:rPr lang="en" dirty="0"/>
              <a:t>Grades: 3rd – 5th                      The full education program involved 3 main components:</a:t>
            </a:r>
            <a:endParaRPr dirty="0"/>
          </a:p>
          <a:p>
            <a:pPr marL="0" lvl="0" indent="0" algn="l" rtl="0">
              <a:spcBef>
                <a:spcPts val="1600"/>
              </a:spcBef>
              <a:spcAft>
                <a:spcPts val="1600"/>
              </a:spcAft>
              <a:buNone/>
            </a:pPr>
            <a:endParaRPr dirty="0"/>
          </a:p>
        </p:txBody>
      </p:sp>
      <p:sp>
        <p:nvSpPr>
          <p:cNvPr id="145" name="Google Shape;145;p29"/>
          <p:cNvSpPr/>
          <p:nvPr/>
        </p:nvSpPr>
        <p:spPr>
          <a:xfrm>
            <a:off x="1243325" y="2668400"/>
            <a:ext cx="756000" cy="741900"/>
          </a:xfrm>
          <a:prstGeom prst="ellipse">
            <a:avLst/>
          </a:prstGeom>
          <a:noFill/>
          <a:ln w="2857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9"/>
          <p:cNvSpPr/>
          <p:nvPr/>
        </p:nvSpPr>
        <p:spPr>
          <a:xfrm>
            <a:off x="7144675" y="2668400"/>
            <a:ext cx="756000" cy="741900"/>
          </a:xfrm>
          <a:prstGeom prst="ellipse">
            <a:avLst/>
          </a:prstGeom>
          <a:noFill/>
          <a:ln w="2857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9"/>
          <p:cNvSpPr/>
          <p:nvPr/>
        </p:nvSpPr>
        <p:spPr>
          <a:xfrm>
            <a:off x="4194000" y="2668400"/>
            <a:ext cx="756000" cy="741900"/>
          </a:xfrm>
          <a:prstGeom prst="ellipse">
            <a:avLst/>
          </a:prstGeom>
          <a:noFill/>
          <a:ln w="28575"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9"/>
          <p:cNvSpPr txBox="1">
            <a:spLocks noGrp="1"/>
          </p:cNvSpPr>
          <p:nvPr>
            <p:ph type="body" idx="1"/>
          </p:nvPr>
        </p:nvSpPr>
        <p:spPr>
          <a:xfrm>
            <a:off x="545825" y="3949300"/>
            <a:ext cx="2151000" cy="1051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1 educational lesson exposing students to the basics of Georgia Agriculture</a:t>
            </a:r>
            <a:endParaRPr/>
          </a:p>
        </p:txBody>
      </p:sp>
      <p:sp>
        <p:nvSpPr>
          <p:cNvPr id="149" name="Google Shape;149;p29"/>
          <p:cNvSpPr txBox="1">
            <a:spLocks noGrp="1"/>
          </p:cNvSpPr>
          <p:nvPr>
            <p:ph type="body" idx="1"/>
          </p:nvPr>
        </p:nvSpPr>
        <p:spPr>
          <a:xfrm>
            <a:off x="3545875" y="4084750"/>
            <a:ext cx="2052300" cy="91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1-hr in person experience per student with self guided study</a:t>
            </a:r>
            <a:endParaRPr dirty="0"/>
          </a:p>
        </p:txBody>
      </p:sp>
      <p:sp>
        <p:nvSpPr>
          <p:cNvPr id="150" name="Google Shape;150;p29"/>
          <p:cNvSpPr txBox="1">
            <a:spLocks noGrp="1"/>
          </p:cNvSpPr>
          <p:nvPr>
            <p:ph type="body" idx="1"/>
          </p:nvPr>
        </p:nvSpPr>
        <p:spPr>
          <a:xfrm>
            <a:off x="6447225" y="4084750"/>
            <a:ext cx="2151000" cy="769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1 research project and optional Stem Challenge Competition with prizes</a:t>
            </a:r>
            <a:endParaRPr dirty="0"/>
          </a:p>
        </p:txBody>
      </p:sp>
      <p:sp>
        <p:nvSpPr>
          <p:cNvPr id="151" name="Google Shape;151;p29"/>
          <p:cNvSpPr txBox="1">
            <a:spLocks noGrp="1"/>
          </p:cNvSpPr>
          <p:nvPr>
            <p:ph type="body" idx="1"/>
          </p:nvPr>
        </p:nvSpPr>
        <p:spPr>
          <a:xfrm>
            <a:off x="779975" y="3548470"/>
            <a:ext cx="1682700" cy="398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800" b="1"/>
              <a:t>PRE VISIT</a:t>
            </a:r>
            <a:endParaRPr sz="1800" b="1"/>
          </a:p>
        </p:txBody>
      </p:sp>
      <p:sp>
        <p:nvSpPr>
          <p:cNvPr id="152" name="Google Shape;152;p29"/>
          <p:cNvSpPr txBox="1">
            <a:spLocks noGrp="1"/>
          </p:cNvSpPr>
          <p:nvPr>
            <p:ph type="body" idx="1"/>
          </p:nvPr>
        </p:nvSpPr>
        <p:spPr>
          <a:xfrm>
            <a:off x="3496950" y="3548475"/>
            <a:ext cx="2289900" cy="398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800" b="1"/>
              <a:t>CLASSROOM VISIT</a:t>
            </a:r>
            <a:endParaRPr sz="1800" b="1"/>
          </a:p>
        </p:txBody>
      </p:sp>
      <p:sp>
        <p:nvSpPr>
          <p:cNvPr id="153" name="Google Shape;153;p29"/>
          <p:cNvSpPr txBox="1">
            <a:spLocks noGrp="1"/>
          </p:cNvSpPr>
          <p:nvPr>
            <p:ph type="body" idx="1"/>
          </p:nvPr>
        </p:nvSpPr>
        <p:spPr>
          <a:xfrm>
            <a:off x="6681325" y="3548483"/>
            <a:ext cx="1682700" cy="398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800" b="1"/>
              <a:t>POST VISIT</a:t>
            </a:r>
            <a:endParaRPr sz="1800" b="1"/>
          </a:p>
        </p:txBody>
      </p:sp>
      <p:sp>
        <p:nvSpPr>
          <p:cNvPr id="154" name="Google Shape;154;p29"/>
          <p:cNvSpPr txBox="1">
            <a:spLocks noGrp="1"/>
          </p:cNvSpPr>
          <p:nvPr>
            <p:ph type="body" idx="1"/>
          </p:nvPr>
        </p:nvSpPr>
        <p:spPr>
          <a:xfrm>
            <a:off x="1243325" y="2625625"/>
            <a:ext cx="756000" cy="710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4300" b="1" dirty="0">
                <a:solidFill>
                  <a:schemeClr val="dk1"/>
                </a:solidFill>
              </a:rPr>
              <a:t>1</a:t>
            </a:r>
            <a:endParaRPr sz="4300" b="1" dirty="0">
              <a:solidFill>
                <a:schemeClr val="dk1"/>
              </a:solidFill>
            </a:endParaRPr>
          </a:p>
        </p:txBody>
      </p:sp>
      <p:sp>
        <p:nvSpPr>
          <p:cNvPr id="155" name="Google Shape;155;p29"/>
          <p:cNvSpPr txBox="1">
            <a:spLocks noGrp="1"/>
          </p:cNvSpPr>
          <p:nvPr>
            <p:ph type="body" idx="1"/>
          </p:nvPr>
        </p:nvSpPr>
        <p:spPr>
          <a:xfrm>
            <a:off x="4194000" y="2625625"/>
            <a:ext cx="756000" cy="710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4300" b="1">
                <a:solidFill>
                  <a:schemeClr val="dk1"/>
                </a:solidFill>
              </a:rPr>
              <a:t>2</a:t>
            </a:r>
            <a:endParaRPr sz="4300" b="1">
              <a:solidFill>
                <a:schemeClr val="dk1"/>
              </a:solidFill>
            </a:endParaRPr>
          </a:p>
        </p:txBody>
      </p:sp>
      <p:sp>
        <p:nvSpPr>
          <p:cNvPr id="156" name="Google Shape;156;p29"/>
          <p:cNvSpPr txBox="1">
            <a:spLocks noGrp="1"/>
          </p:cNvSpPr>
          <p:nvPr>
            <p:ph type="body" idx="1"/>
          </p:nvPr>
        </p:nvSpPr>
        <p:spPr>
          <a:xfrm>
            <a:off x="7144675" y="2625625"/>
            <a:ext cx="756000" cy="710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4300" b="1">
                <a:solidFill>
                  <a:schemeClr val="dk1"/>
                </a:solidFill>
              </a:rPr>
              <a:t>3</a:t>
            </a:r>
            <a:endParaRPr sz="4300" b="1">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0"/>
          <p:cNvSpPr txBox="1">
            <a:spLocks noGrp="1"/>
          </p:cNvSpPr>
          <p:nvPr>
            <p:ph type="body" idx="1"/>
          </p:nvPr>
        </p:nvSpPr>
        <p:spPr>
          <a:xfrm>
            <a:off x="0" y="4521400"/>
            <a:ext cx="9144000" cy="4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Inside the mobile classroom: Floorplan</a:t>
            </a:r>
            <a:endParaRPr dirty="0"/>
          </a:p>
        </p:txBody>
      </p:sp>
      <p:pic>
        <p:nvPicPr>
          <p:cNvPr id="162" name="Google Shape;162;p30"/>
          <p:cNvPicPr preferRelativeResize="0"/>
          <p:nvPr/>
        </p:nvPicPr>
        <p:blipFill>
          <a:blip r:embed="rId3">
            <a:alphaModFix/>
          </a:blip>
          <a:stretch>
            <a:fillRect/>
          </a:stretch>
        </p:blipFill>
        <p:spPr>
          <a:xfrm>
            <a:off x="662950" y="120325"/>
            <a:ext cx="7628152" cy="4216600"/>
          </a:xfrm>
          <a:prstGeom prst="rect">
            <a:avLst/>
          </a:prstGeom>
          <a:noFill/>
          <a:ln>
            <a:noFill/>
          </a:ln>
        </p:spPr>
      </p:pic>
      <p:sp>
        <p:nvSpPr>
          <p:cNvPr id="163" name="Google Shape;163;p30"/>
          <p:cNvSpPr/>
          <p:nvPr/>
        </p:nvSpPr>
        <p:spPr>
          <a:xfrm>
            <a:off x="7371000" y="206650"/>
            <a:ext cx="1773000" cy="1591500"/>
          </a:xfrm>
          <a:prstGeom prst="ellipse">
            <a:avLst/>
          </a:prstGeom>
          <a:no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Student Ag-tivity with TV Screen - Office Manager or Volunteer</a:t>
            </a:r>
            <a:endParaRPr/>
          </a:p>
        </p:txBody>
      </p:sp>
      <p:sp>
        <p:nvSpPr>
          <p:cNvPr id="164" name="Google Shape;164;p30"/>
          <p:cNvSpPr/>
          <p:nvPr/>
        </p:nvSpPr>
        <p:spPr>
          <a:xfrm>
            <a:off x="311700" y="120325"/>
            <a:ext cx="1773000" cy="1591500"/>
          </a:xfrm>
          <a:prstGeom prst="ellipse">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Educational Program Assistant Ag-tivity</a:t>
            </a:r>
            <a:endParaRPr/>
          </a:p>
        </p:txBody>
      </p:sp>
      <p:sp>
        <p:nvSpPr>
          <p:cNvPr id="165" name="Google Shape;165;p30"/>
          <p:cNvSpPr/>
          <p:nvPr/>
        </p:nvSpPr>
        <p:spPr>
          <a:xfrm rot="-10798946">
            <a:off x="5343675" y="1056325"/>
            <a:ext cx="1956900" cy="381000"/>
          </a:xfrm>
          <a:prstGeom prst="bentUpArrow">
            <a:avLst>
              <a:gd name="adj1" fmla="val 25000"/>
              <a:gd name="adj2" fmla="val 25000"/>
              <a:gd name="adj3" fmla="val 25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311725" y="233475"/>
            <a:ext cx="3706500" cy="27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Mobile Classroom Visit: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1" name="Google Shape;171;p31"/>
          <p:cNvSpPr/>
          <p:nvPr/>
        </p:nvSpPr>
        <p:spPr>
          <a:xfrm>
            <a:off x="4898900" y="1739775"/>
            <a:ext cx="3706500" cy="5142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1"/>
          <p:cNvSpPr/>
          <p:nvPr/>
        </p:nvSpPr>
        <p:spPr>
          <a:xfrm>
            <a:off x="4898900" y="1739775"/>
            <a:ext cx="1831500" cy="514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1"/>
          <p:cNvSpPr txBox="1">
            <a:spLocks noGrp="1"/>
          </p:cNvSpPr>
          <p:nvPr>
            <p:ph type="body" idx="1"/>
          </p:nvPr>
        </p:nvSpPr>
        <p:spPr>
          <a:xfrm>
            <a:off x="5082100" y="258725"/>
            <a:ext cx="3294300" cy="106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b="1" dirty="0"/>
              <a:t>1 hour experience per student in 2 groups </a:t>
            </a:r>
            <a:endParaRPr sz="2500" b="1" dirty="0"/>
          </a:p>
          <a:p>
            <a:pPr marL="0" lvl="0" indent="0" algn="l" rtl="0">
              <a:spcBef>
                <a:spcPts val="1600"/>
              </a:spcBef>
              <a:spcAft>
                <a:spcPts val="1600"/>
              </a:spcAft>
              <a:buNone/>
            </a:pPr>
            <a:endParaRPr dirty="0"/>
          </a:p>
        </p:txBody>
      </p:sp>
      <p:sp>
        <p:nvSpPr>
          <p:cNvPr id="174" name="Google Shape;174;p31"/>
          <p:cNvSpPr txBox="1"/>
          <p:nvPr/>
        </p:nvSpPr>
        <p:spPr>
          <a:xfrm>
            <a:off x="4917150" y="1780763"/>
            <a:ext cx="1702200" cy="51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a:solidFill>
                  <a:srgbClr val="FFFFFF"/>
                </a:solidFill>
                <a:latin typeface="Roboto"/>
                <a:ea typeface="Roboto"/>
                <a:cs typeface="Roboto"/>
                <a:sym typeface="Roboto"/>
              </a:rPr>
              <a:t>Trailer</a:t>
            </a:r>
            <a:endParaRPr sz="1900">
              <a:solidFill>
                <a:srgbClr val="FFFFFF"/>
              </a:solidFill>
              <a:latin typeface="Roboto"/>
              <a:ea typeface="Roboto"/>
              <a:cs typeface="Roboto"/>
              <a:sym typeface="Roboto"/>
            </a:endParaRPr>
          </a:p>
        </p:txBody>
      </p:sp>
      <p:sp>
        <p:nvSpPr>
          <p:cNvPr id="175" name="Google Shape;175;p31"/>
          <p:cNvSpPr txBox="1"/>
          <p:nvPr/>
        </p:nvSpPr>
        <p:spPr>
          <a:xfrm>
            <a:off x="6730401" y="1739775"/>
            <a:ext cx="1875000" cy="51357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dirty="0">
                <a:solidFill>
                  <a:srgbClr val="FFFFFF"/>
                </a:solidFill>
                <a:latin typeface="Roboto"/>
                <a:ea typeface="Roboto"/>
                <a:cs typeface="Roboto"/>
                <a:sym typeface="Roboto"/>
              </a:rPr>
              <a:t>Live “Ag-tivity”</a:t>
            </a:r>
            <a:endParaRPr sz="1900" dirty="0">
              <a:solidFill>
                <a:srgbClr val="FFFFFF"/>
              </a:solidFill>
              <a:latin typeface="Roboto"/>
              <a:ea typeface="Roboto"/>
              <a:cs typeface="Roboto"/>
              <a:sym typeface="Roboto"/>
            </a:endParaRPr>
          </a:p>
        </p:txBody>
      </p:sp>
      <p:sp>
        <p:nvSpPr>
          <p:cNvPr id="176" name="Google Shape;176;p31"/>
          <p:cNvSpPr txBox="1"/>
          <p:nvPr/>
        </p:nvSpPr>
        <p:spPr>
          <a:xfrm>
            <a:off x="4872096" y="3326813"/>
            <a:ext cx="1177200" cy="51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Live “Ag-tivity”</a:t>
            </a:r>
            <a:endParaRPr>
              <a:solidFill>
                <a:srgbClr val="FFFFFF"/>
              </a:solidFill>
              <a:latin typeface="Roboto"/>
              <a:ea typeface="Roboto"/>
              <a:cs typeface="Roboto"/>
              <a:sym typeface="Roboto"/>
            </a:endParaRPr>
          </a:p>
        </p:txBody>
      </p:sp>
      <p:sp>
        <p:nvSpPr>
          <p:cNvPr id="177" name="Google Shape;177;p31"/>
          <p:cNvSpPr txBox="1">
            <a:spLocks noGrp="1"/>
          </p:cNvSpPr>
          <p:nvPr>
            <p:ph type="body" idx="1"/>
          </p:nvPr>
        </p:nvSpPr>
        <p:spPr>
          <a:xfrm>
            <a:off x="5226050" y="2311725"/>
            <a:ext cx="1177200" cy="40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a:t>Group 1</a:t>
            </a:r>
            <a:endParaRPr sz="1700"/>
          </a:p>
          <a:p>
            <a:pPr marL="0" lvl="0" indent="0" algn="l" rtl="0">
              <a:spcBef>
                <a:spcPts val="1600"/>
              </a:spcBef>
              <a:spcAft>
                <a:spcPts val="1600"/>
              </a:spcAft>
              <a:buNone/>
            </a:pPr>
            <a:endParaRPr/>
          </a:p>
        </p:txBody>
      </p:sp>
      <p:sp>
        <p:nvSpPr>
          <p:cNvPr id="178" name="Google Shape;178;p31"/>
          <p:cNvSpPr txBox="1">
            <a:spLocks noGrp="1"/>
          </p:cNvSpPr>
          <p:nvPr>
            <p:ph type="body" idx="1"/>
          </p:nvPr>
        </p:nvSpPr>
        <p:spPr>
          <a:xfrm>
            <a:off x="7078625" y="2311725"/>
            <a:ext cx="1177200" cy="40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dirty="0"/>
              <a:t>Group 2</a:t>
            </a:r>
            <a:endParaRPr sz="1700" dirty="0"/>
          </a:p>
          <a:p>
            <a:pPr marL="0" lvl="0" indent="0" algn="l" rtl="0">
              <a:spcBef>
                <a:spcPts val="1600"/>
              </a:spcBef>
              <a:spcAft>
                <a:spcPts val="1600"/>
              </a:spcAft>
              <a:buNone/>
            </a:pPr>
            <a:endParaRPr dirty="0"/>
          </a:p>
        </p:txBody>
      </p:sp>
      <p:pic>
        <p:nvPicPr>
          <p:cNvPr id="179" name="Google Shape;179;p31"/>
          <p:cNvPicPr preferRelativeResize="0"/>
          <p:nvPr/>
        </p:nvPicPr>
        <p:blipFill>
          <a:blip r:embed="rId3">
            <a:alphaModFix/>
          </a:blip>
          <a:stretch>
            <a:fillRect/>
          </a:stretch>
        </p:blipFill>
        <p:spPr>
          <a:xfrm>
            <a:off x="466900" y="1195300"/>
            <a:ext cx="3396150" cy="1718651"/>
          </a:xfrm>
          <a:prstGeom prst="rect">
            <a:avLst/>
          </a:prstGeom>
          <a:noFill/>
          <a:ln>
            <a:noFill/>
          </a:ln>
        </p:spPr>
      </p:pic>
      <p:pic>
        <p:nvPicPr>
          <p:cNvPr id="180" name="Google Shape;180;p31"/>
          <p:cNvPicPr preferRelativeResize="0"/>
          <p:nvPr/>
        </p:nvPicPr>
        <p:blipFill>
          <a:blip r:embed="rId4">
            <a:alphaModFix/>
          </a:blip>
          <a:stretch>
            <a:fillRect/>
          </a:stretch>
        </p:blipFill>
        <p:spPr>
          <a:xfrm>
            <a:off x="466900" y="3135838"/>
            <a:ext cx="3396150" cy="1914625"/>
          </a:xfrm>
          <a:prstGeom prst="rect">
            <a:avLst/>
          </a:prstGeom>
          <a:noFill/>
          <a:ln>
            <a:noFill/>
          </a:ln>
        </p:spPr>
      </p:pic>
      <p:sp>
        <p:nvSpPr>
          <p:cNvPr id="181" name="Google Shape;181;p31"/>
          <p:cNvSpPr/>
          <p:nvPr/>
        </p:nvSpPr>
        <p:spPr>
          <a:xfrm>
            <a:off x="1390225" y="1539050"/>
            <a:ext cx="1549500" cy="1374900"/>
          </a:xfrm>
          <a:prstGeom prst="ellipse">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1"/>
          <p:cNvSpPr txBox="1"/>
          <p:nvPr/>
        </p:nvSpPr>
        <p:spPr>
          <a:xfrm rot="-5400000">
            <a:off x="-385044" y="3520881"/>
            <a:ext cx="1284287" cy="514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900" dirty="0">
                <a:solidFill>
                  <a:srgbClr val="FFFFFF"/>
                </a:solidFill>
                <a:latin typeface="Roboto"/>
                <a:ea typeface="Roboto"/>
                <a:cs typeface="Roboto"/>
                <a:sym typeface="Roboto"/>
              </a:rPr>
              <a:t>INSIDE</a:t>
            </a:r>
            <a:endParaRPr sz="1900" dirty="0">
              <a:solidFill>
                <a:srgbClr val="FFFFFF"/>
              </a:solidFill>
              <a:latin typeface="Roboto"/>
              <a:ea typeface="Roboto"/>
              <a:cs typeface="Roboto"/>
              <a:sym typeface="Roboto"/>
            </a:endParaRPr>
          </a:p>
        </p:txBody>
      </p:sp>
      <p:sp>
        <p:nvSpPr>
          <p:cNvPr id="183" name="Google Shape;183;p31"/>
          <p:cNvSpPr txBox="1"/>
          <p:nvPr/>
        </p:nvSpPr>
        <p:spPr>
          <a:xfrm rot="-5400000">
            <a:off x="-423336" y="1648638"/>
            <a:ext cx="1420877" cy="514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900" dirty="0">
                <a:solidFill>
                  <a:srgbClr val="FFFFFF"/>
                </a:solidFill>
                <a:latin typeface="Roboto"/>
                <a:ea typeface="Roboto"/>
                <a:cs typeface="Roboto"/>
                <a:sym typeface="Roboto"/>
              </a:rPr>
              <a:t>OUTSIDE</a:t>
            </a:r>
            <a:endParaRPr sz="1900" dirty="0">
              <a:solidFill>
                <a:srgbClr val="FFFFFF"/>
              </a:solidFill>
              <a:latin typeface="Roboto"/>
              <a:ea typeface="Roboto"/>
              <a:cs typeface="Roboto"/>
              <a:sym typeface="Roboto"/>
            </a:endParaRPr>
          </a:p>
        </p:txBody>
      </p:sp>
      <p:sp>
        <p:nvSpPr>
          <p:cNvPr id="184" name="Google Shape;184;p31"/>
          <p:cNvSpPr txBox="1">
            <a:spLocks noGrp="1"/>
          </p:cNvSpPr>
          <p:nvPr>
            <p:ph type="body" idx="1"/>
          </p:nvPr>
        </p:nvSpPr>
        <p:spPr>
          <a:xfrm>
            <a:off x="5082100" y="3207250"/>
            <a:ext cx="3618900" cy="40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dirty="0"/>
              <a:t>*allow for social distancing if a large class</a:t>
            </a:r>
            <a:endParaRPr sz="1400" dirty="0"/>
          </a:p>
          <a:p>
            <a:pPr marL="0" lvl="0" indent="0" algn="l" rtl="0">
              <a:spcBef>
                <a:spcPts val="1600"/>
              </a:spcBef>
              <a:spcAft>
                <a:spcPts val="1600"/>
              </a:spcAft>
              <a:buNone/>
            </a:pPr>
            <a:endParaRPr dirty="0"/>
          </a:p>
        </p:txBody>
      </p:sp>
      <p:sp>
        <p:nvSpPr>
          <p:cNvPr id="185" name="Google Shape;185;p31"/>
          <p:cNvSpPr txBox="1">
            <a:spLocks noGrp="1"/>
          </p:cNvSpPr>
          <p:nvPr>
            <p:ph type="body" idx="1"/>
          </p:nvPr>
        </p:nvSpPr>
        <p:spPr>
          <a:xfrm>
            <a:off x="4458000" y="1357825"/>
            <a:ext cx="2620500" cy="40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t>If class size less than 15...</a:t>
            </a:r>
            <a:endParaRPr sz="1600" dirty="0"/>
          </a:p>
          <a:p>
            <a:pPr marL="0" lvl="0" indent="0" algn="l" rtl="0">
              <a:spcBef>
                <a:spcPts val="1600"/>
              </a:spcBef>
              <a:spcAft>
                <a:spcPts val="1600"/>
              </a:spcAft>
              <a:buNone/>
            </a:pPr>
            <a:endParaRPr dirty="0"/>
          </a:p>
        </p:txBody>
      </p:sp>
      <p:sp>
        <p:nvSpPr>
          <p:cNvPr id="186" name="Google Shape;186;p31"/>
          <p:cNvSpPr txBox="1">
            <a:spLocks noGrp="1"/>
          </p:cNvSpPr>
          <p:nvPr>
            <p:ph type="body" idx="1"/>
          </p:nvPr>
        </p:nvSpPr>
        <p:spPr>
          <a:xfrm>
            <a:off x="5370200" y="2585575"/>
            <a:ext cx="888900" cy="40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t>30 mins</a:t>
            </a:r>
            <a:endParaRPr sz="1000" dirty="0"/>
          </a:p>
          <a:p>
            <a:pPr marL="0" lvl="0" indent="0" algn="ctr" rtl="0">
              <a:spcBef>
                <a:spcPts val="1600"/>
              </a:spcBef>
              <a:spcAft>
                <a:spcPts val="1600"/>
              </a:spcAft>
              <a:buNone/>
            </a:pPr>
            <a:endParaRPr dirty="0"/>
          </a:p>
        </p:txBody>
      </p:sp>
      <p:sp>
        <p:nvSpPr>
          <p:cNvPr id="187" name="Google Shape;187;p31"/>
          <p:cNvSpPr txBox="1">
            <a:spLocks noGrp="1"/>
          </p:cNvSpPr>
          <p:nvPr>
            <p:ph type="body" idx="1"/>
          </p:nvPr>
        </p:nvSpPr>
        <p:spPr>
          <a:xfrm>
            <a:off x="7222775" y="2616175"/>
            <a:ext cx="888900" cy="40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000"/>
              <a:t>30 mins</a:t>
            </a:r>
            <a:endParaRPr sz="1000"/>
          </a:p>
          <a:p>
            <a:pPr marL="0" lvl="0" indent="0" algn="ctr" rtl="0">
              <a:spcBef>
                <a:spcPts val="1600"/>
              </a:spcBef>
              <a:spcAft>
                <a:spcPts val="1600"/>
              </a:spcAft>
              <a:buNone/>
            </a:pPr>
            <a:endParaRPr/>
          </a:p>
        </p:txBody>
      </p:sp>
      <p:sp>
        <p:nvSpPr>
          <p:cNvPr id="188" name="Google Shape;188;p31"/>
          <p:cNvSpPr/>
          <p:nvPr/>
        </p:nvSpPr>
        <p:spPr>
          <a:xfrm>
            <a:off x="2809138" y="2008075"/>
            <a:ext cx="1053900" cy="983700"/>
          </a:xfrm>
          <a:prstGeom prst="ellipse">
            <a:avLst/>
          </a:prstGeom>
          <a:no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body" idx="1"/>
          </p:nvPr>
        </p:nvSpPr>
        <p:spPr>
          <a:xfrm>
            <a:off x="4458575" y="126400"/>
            <a:ext cx="4550400" cy="486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Summary: </a:t>
            </a:r>
            <a:r>
              <a:rPr lang="en" sz="1200" dirty="0">
                <a:solidFill>
                  <a:srgbClr val="000000"/>
                </a:solidFill>
              </a:rPr>
              <a:t>The diversity of the horticulture industry is shown through interactive augmented reality scenes that tell the journey of a plant from greenhouse, to garden center, to right in your backyard.</a:t>
            </a:r>
            <a:endParaRPr sz="1200" dirty="0">
              <a:solidFill>
                <a:srgbClr val="000000"/>
              </a:solidFill>
            </a:endParaRPr>
          </a:p>
          <a:p>
            <a:pPr marL="0" lvl="0" indent="0" algn="l" rtl="0">
              <a:spcBef>
                <a:spcPts val="1600"/>
              </a:spcBef>
              <a:spcAft>
                <a:spcPts val="0"/>
              </a:spcAft>
              <a:buNone/>
            </a:pPr>
            <a:r>
              <a:rPr lang="en" dirty="0"/>
              <a:t>Technology Used: </a:t>
            </a:r>
            <a:r>
              <a:rPr lang="en" sz="1200" dirty="0">
                <a:solidFill>
                  <a:srgbClr val="000000"/>
                </a:solidFill>
              </a:rPr>
              <a:t>Tablet on a slider that moves across three augmented reality animations. </a:t>
            </a:r>
            <a:endParaRPr sz="1200" dirty="0">
              <a:solidFill>
                <a:srgbClr val="000000"/>
              </a:solidFill>
            </a:endParaRPr>
          </a:p>
          <a:p>
            <a:pPr marL="0" lvl="0" indent="0" algn="l" rtl="0">
              <a:spcBef>
                <a:spcPts val="1600"/>
              </a:spcBef>
              <a:spcAft>
                <a:spcPts val="0"/>
              </a:spcAft>
              <a:buNone/>
            </a:pPr>
            <a:r>
              <a:rPr lang="en" dirty="0"/>
              <a:t>Lessons Learned: </a:t>
            </a:r>
            <a:endParaRPr sz="1200" dirty="0">
              <a:solidFill>
                <a:srgbClr val="000000"/>
              </a:solidFill>
            </a:endParaRPr>
          </a:p>
          <a:p>
            <a:pPr marL="457200" lvl="0" indent="-304800" algn="l" rtl="0">
              <a:spcBef>
                <a:spcPts val="1600"/>
              </a:spcBef>
              <a:spcAft>
                <a:spcPts val="0"/>
              </a:spcAft>
              <a:buClr>
                <a:srgbClr val="000000"/>
              </a:buClr>
              <a:buSzPts val="1200"/>
              <a:buChar char="-"/>
            </a:pPr>
            <a:r>
              <a:rPr lang="en" sz="1200" dirty="0">
                <a:solidFill>
                  <a:srgbClr val="000000"/>
                </a:solidFill>
              </a:rPr>
              <a:t>3D growing flower with labeled plant parts to learn the anatomy of a plant.</a:t>
            </a:r>
            <a:endParaRPr sz="1200" dirty="0">
              <a:solidFill>
                <a:srgbClr val="000000"/>
              </a:solidFill>
            </a:endParaRPr>
          </a:p>
          <a:p>
            <a:pPr marL="457200" lvl="0" indent="-304800" algn="l" rtl="0">
              <a:spcBef>
                <a:spcPts val="0"/>
              </a:spcBef>
              <a:spcAft>
                <a:spcPts val="0"/>
              </a:spcAft>
              <a:buClr>
                <a:srgbClr val="000000"/>
              </a:buClr>
              <a:buSzPts val="1200"/>
              <a:buChar char="-"/>
            </a:pPr>
            <a:r>
              <a:rPr lang="en" sz="1200" dirty="0">
                <a:solidFill>
                  <a:srgbClr val="000000"/>
                </a:solidFill>
              </a:rPr>
              <a:t>Right Plant Right Place - Describe your backyard to pick the perfect plant for the right conditions.</a:t>
            </a:r>
            <a:endParaRPr sz="1200" dirty="0">
              <a:solidFill>
                <a:srgbClr val="000000"/>
              </a:solidFill>
            </a:endParaRPr>
          </a:p>
          <a:p>
            <a:pPr marL="914400" lvl="1" indent="-304800" algn="l" rtl="0">
              <a:spcBef>
                <a:spcPts val="0"/>
              </a:spcBef>
              <a:spcAft>
                <a:spcPts val="0"/>
              </a:spcAft>
              <a:buClr>
                <a:srgbClr val="000000"/>
              </a:buClr>
              <a:buSzPts val="1200"/>
              <a:buChar char="-"/>
            </a:pPr>
            <a:r>
              <a:rPr lang="en" sz="1200" dirty="0">
                <a:solidFill>
                  <a:srgbClr val="000000"/>
                </a:solidFill>
              </a:rPr>
              <a:t>Is the soil wet or dry?</a:t>
            </a:r>
            <a:endParaRPr sz="1200" dirty="0">
              <a:solidFill>
                <a:srgbClr val="000000"/>
              </a:solidFill>
            </a:endParaRPr>
          </a:p>
          <a:p>
            <a:pPr marL="914400" lvl="1" indent="-304800" algn="l" rtl="0">
              <a:spcBef>
                <a:spcPts val="0"/>
              </a:spcBef>
              <a:spcAft>
                <a:spcPts val="0"/>
              </a:spcAft>
              <a:buClr>
                <a:srgbClr val="000000"/>
              </a:buClr>
              <a:buSzPts val="1200"/>
              <a:buChar char="-"/>
            </a:pPr>
            <a:r>
              <a:rPr lang="en" sz="1200" dirty="0">
                <a:solidFill>
                  <a:srgbClr val="000000"/>
                </a:solidFill>
              </a:rPr>
              <a:t>Is it sunny or shady?</a:t>
            </a:r>
            <a:endParaRPr sz="1200" dirty="0">
              <a:solidFill>
                <a:srgbClr val="000000"/>
              </a:solidFill>
            </a:endParaRPr>
          </a:p>
          <a:p>
            <a:pPr marL="457200" lvl="0" indent="-304800" algn="l" rtl="0">
              <a:spcBef>
                <a:spcPts val="0"/>
              </a:spcBef>
              <a:spcAft>
                <a:spcPts val="0"/>
              </a:spcAft>
              <a:buClr>
                <a:srgbClr val="000000"/>
              </a:buClr>
              <a:buSzPts val="1200"/>
              <a:buChar char="-"/>
            </a:pPr>
            <a:r>
              <a:rPr lang="en" sz="1200" dirty="0">
                <a:solidFill>
                  <a:srgbClr val="000000"/>
                </a:solidFill>
              </a:rPr>
              <a:t>Design your backyard - Build the yard by selecting the right plant from options and planting it in the correct location in your yard.</a:t>
            </a:r>
            <a:endParaRPr sz="1200" dirty="0">
              <a:solidFill>
                <a:srgbClr val="000000"/>
              </a:solidFill>
            </a:endParaRPr>
          </a:p>
          <a:p>
            <a:pPr marL="0" lvl="0" indent="0" algn="l" rtl="0">
              <a:spcBef>
                <a:spcPts val="1600"/>
              </a:spcBef>
              <a:spcAft>
                <a:spcPts val="0"/>
              </a:spcAft>
              <a:buNone/>
            </a:pPr>
            <a:r>
              <a:rPr lang="en" dirty="0"/>
              <a:t>Sponsors: </a:t>
            </a:r>
            <a:r>
              <a:rPr lang="en" sz="1200" dirty="0">
                <a:solidFill>
                  <a:srgbClr val="000000"/>
                </a:solidFill>
              </a:rPr>
              <a:t>Georgia Green Industry Association, McCorkle Nurseries, UGA Research Foundation, Urban Ag Council</a:t>
            </a:r>
            <a:endParaRPr dirty="0"/>
          </a:p>
          <a:p>
            <a:pPr marL="0" lvl="0" indent="0" algn="l" rtl="0">
              <a:spcBef>
                <a:spcPts val="1600"/>
              </a:spcBef>
              <a:spcAft>
                <a:spcPts val="1600"/>
              </a:spcAft>
              <a:buNone/>
            </a:pPr>
            <a:endParaRPr dirty="0"/>
          </a:p>
        </p:txBody>
      </p:sp>
      <p:pic>
        <p:nvPicPr>
          <p:cNvPr id="194" name="Google Shape;194;p32"/>
          <p:cNvPicPr preferRelativeResize="0"/>
          <p:nvPr/>
        </p:nvPicPr>
        <p:blipFill>
          <a:blip r:embed="rId3">
            <a:alphaModFix/>
          </a:blip>
          <a:stretch>
            <a:fillRect/>
          </a:stretch>
        </p:blipFill>
        <p:spPr>
          <a:xfrm>
            <a:off x="501966" y="453950"/>
            <a:ext cx="3277900" cy="42063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3"/>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Summary: </a:t>
            </a:r>
            <a:r>
              <a:rPr lang="en" sz="1200" dirty="0">
                <a:solidFill>
                  <a:srgbClr val="000000"/>
                </a:solidFill>
              </a:rPr>
              <a:t>Students act as a grocery store clerk and learn how to recognize Georgia grown food products with a UPC scanner learning activity. </a:t>
            </a:r>
            <a:endParaRPr sz="1200" dirty="0">
              <a:solidFill>
                <a:srgbClr val="000000"/>
              </a:solidFill>
            </a:endParaRPr>
          </a:p>
          <a:p>
            <a:pPr marL="0" lvl="0" indent="0" algn="l" rtl="0">
              <a:spcBef>
                <a:spcPts val="1600"/>
              </a:spcBef>
              <a:spcAft>
                <a:spcPts val="0"/>
              </a:spcAft>
              <a:buNone/>
            </a:pPr>
            <a:r>
              <a:rPr lang="en" dirty="0"/>
              <a:t>Technology Used: </a:t>
            </a:r>
            <a:r>
              <a:rPr lang="en" sz="1200" dirty="0">
                <a:solidFill>
                  <a:srgbClr val="000000"/>
                </a:solidFill>
              </a:rPr>
              <a:t>UPC Scan Gun and Checkout Video Game.</a:t>
            </a:r>
            <a:endParaRPr dirty="0"/>
          </a:p>
          <a:p>
            <a:pPr marL="0" lvl="0" indent="0" algn="l" rtl="0">
              <a:spcBef>
                <a:spcPts val="1600"/>
              </a:spcBef>
              <a:spcAft>
                <a:spcPts val="0"/>
              </a:spcAft>
              <a:buNone/>
            </a:pPr>
            <a:r>
              <a:rPr lang="en" dirty="0"/>
              <a:t>Lessons Learned: </a:t>
            </a:r>
            <a:r>
              <a:rPr lang="en" sz="1200" dirty="0">
                <a:solidFill>
                  <a:srgbClr val="000000"/>
                </a:solidFill>
              </a:rPr>
              <a:t>Students learn fun facts about Georgia grown products including: pecans, peaches, blueberries, cucumbers, bell peppers, corn, watermelon and onions.</a:t>
            </a:r>
            <a:endParaRPr dirty="0"/>
          </a:p>
          <a:p>
            <a:pPr marL="0" lvl="0" indent="0" algn="l" rtl="0">
              <a:spcBef>
                <a:spcPts val="1600"/>
              </a:spcBef>
              <a:spcAft>
                <a:spcPts val="0"/>
              </a:spcAft>
              <a:buNone/>
            </a:pPr>
            <a:r>
              <a:rPr lang="en" dirty="0"/>
              <a:t>Sponsors: </a:t>
            </a:r>
            <a:r>
              <a:rPr lang="en" sz="1200" dirty="0">
                <a:solidFill>
                  <a:srgbClr val="000000"/>
                </a:solidFill>
              </a:rPr>
              <a:t>Agricultural Commodity Commission for Vegetables, ACC for Pecans, Georgia Peach Commission, Georgia Blueberry Commission </a:t>
            </a:r>
            <a:endParaRPr dirty="0"/>
          </a:p>
          <a:p>
            <a:pPr marL="0" lvl="0" indent="0" algn="l" rtl="0">
              <a:spcBef>
                <a:spcPts val="1600"/>
              </a:spcBef>
              <a:spcAft>
                <a:spcPts val="1600"/>
              </a:spcAft>
              <a:buNone/>
            </a:pPr>
            <a:endParaRPr dirty="0"/>
          </a:p>
        </p:txBody>
      </p:sp>
      <p:pic>
        <p:nvPicPr>
          <p:cNvPr id="200" name="Google Shape;200;p33"/>
          <p:cNvPicPr preferRelativeResize="0"/>
          <p:nvPr/>
        </p:nvPicPr>
        <p:blipFill>
          <a:blip r:embed="rId3">
            <a:alphaModFix/>
          </a:blip>
          <a:stretch>
            <a:fillRect/>
          </a:stretch>
        </p:blipFill>
        <p:spPr>
          <a:xfrm>
            <a:off x="456871" y="564462"/>
            <a:ext cx="3346600" cy="4014575"/>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1709</Words>
  <Application>Microsoft Office PowerPoint</Application>
  <PresentationFormat>On-screen Show (16:9)</PresentationFormat>
  <Paragraphs>162</Paragraphs>
  <Slides>24</Slides>
  <Notes>24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Merriweather</vt:lpstr>
      <vt:lpstr>Roboto</vt:lpstr>
      <vt:lpstr>Arial</vt:lpstr>
      <vt:lpstr>Paradigm</vt:lpstr>
      <vt:lpstr>Paradigm</vt:lpstr>
      <vt:lpstr>Presentation for Interested Schools</vt:lpstr>
      <vt:lpstr>PowerPoint Presentation</vt:lpstr>
      <vt:lpstr>PowerPoint Presentation</vt:lpstr>
      <vt:lpstr>Why we love our program!</vt:lpstr>
      <vt:lpstr>What is the “Georgia Ag Experience”?</vt:lpstr>
      <vt:lpstr>PowerPoint Presentation</vt:lpstr>
      <vt:lpstr>Mobile Classroom Visit: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COVID-19 PLAN</vt:lpstr>
      <vt:lpstr>Cost:  Mobile Visit Fee</vt:lpstr>
      <vt:lpstr>Timeline: From Request to Post Visit</vt:lpstr>
      <vt:lpstr>Visit &amp; Sign Up Dates by District</vt:lpstr>
      <vt:lpstr>Boots on the ground! Staffing the classroom</vt:lpstr>
      <vt:lpstr>What’s required?</vt:lpstr>
      <vt:lpstr>Additional Resources for Ag Education</vt:lpstr>
      <vt:lpstr>Thank you!  We appreciate you allowing us to educate your students about agriculture, and please let me know how we can continue to support agriculture education in your school!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Interested Schools</dc:title>
  <dc:creator>Hannah Hall</dc:creator>
  <cp:lastModifiedBy>Hannah Hall</cp:lastModifiedBy>
  <cp:revision>2</cp:revision>
  <dcterms:modified xsi:type="dcterms:W3CDTF">2022-08-30T16:55:41Z</dcterms:modified>
</cp:coreProperties>
</file>